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ags/tag10.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charts/chart5.xml" ContentType="application/vnd.openxmlformats-officedocument.drawingml.chart+xml"/>
  <Override PartName="/ppt/theme/themeOverride1.xml" ContentType="application/vnd.openxmlformats-officedocument.themeOverride+xml"/>
  <Override PartName="/ppt/charts/chart6.xml" ContentType="application/vnd.openxmlformats-officedocument.drawingml.chart+xml"/>
  <Override PartName="/ppt/theme/themeOverride2.xml" ContentType="application/vnd.openxmlformats-officedocument.themeOverride+xml"/>
  <Override PartName="/ppt/charts/chart7.xml" ContentType="application/vnd.openxmlformats-officedocument.drawingml.chart+xml"/>
  <Override PartName="/ppt/theme/themeOverride3.xml" ContentType="application/vnd.openxmlformats-officedocument.themeOverride+xml"/>
  <Override PartName="/ppt/charts/chart8.xml" ContentType="application/vnd.openxmlformats-officedocument.drawingml.chart+xml"/>
  <Override PartName="/ppt/theme/themeOverride4.xml" ContentType="application/vnd.openxmlformats-officedocument.themeOverride+xml"/>
  <Override PartName="/ppt/tags/tag18.xml" ContentType="application/vnd.openxmlformats-officedocument.presentationml.tags+xml"/>
  <Override PartName="/ppt/tags/tag19.xml" ContentType="application/vnd.openxmlformats-officedocument.presentationml.tags+xml"/>
  <Override PartName="/ppt/charts/chart9.xml" ContentType="application/vnd.openxmlformats-officedocument.drawingml.chart+xml"/>
  <Override PartName="/ppt/charts/chart10.xml" ContentType="application/vnd.openxmlformats-officedocument.drawingml.chart+xml"/>
  <Override PartName="/ppt/tags/tag20.xml" ContentType="application/vnd.openxmlformats-officedocument.presentationml.tags+xml"/>
  <Override PartName="/ppt/tags/tag21.xml" ContentType="application/vnd.openxmlformats-officedocument.presentationml.tags+xml"/>
  <Override PartName="/ppt/charts/chart11.xml" ContentType="application/vnd.openxmlformats-officedocument.drawingml.chart+xml"/>
  <Override PartName="/ppt/tags/tag22.xml" ContentType="application/vnd.openxmlformats-officedocument.presentationml.tags+xml"/>
  <Override PartName="/ppt/tags/tag23.xml" ContentType="application/vnd.openxmlformats-officedocument.presentationml.tags+xml"/>
  <Override PartName="/ppt/charts/chart12.xml" ContentType="application/vnd.openxmlformats-officedocument.drawingml.chart+xml"/>
  <Override PartName="/ppt/charts/chart13.xml" ContentType="application/vnd.openxmlformats-officedocument.drawingml.chart+xml"/>
  <Override PartName="/ppt/charts/style5.xml" ContentType="application/vnd.ms-office.chartstyle+xml"/>
  <Override PartName="/ppt/charts/colors5.xml" ContentType="application/vnd.ms-office.chartcolorstyle+xml"/>
  <Override PartName="/ppt/charts/chart14.xml" ContentType="application/vnd.openxmlformats-officedocument.drawingml.chart+xml"/>
  <Override PartName="/ppt/charts/style6.xml" ContentType="application/vnd.ms-office.chartstyle+xml"/>
  <Override PartName="/ppt/charts/colors6.xml" ContentType="application/vnd.ms-office.chartcolorstyle+xml"/>
  <Override PartName="/ppt/charts/chart15.xml" ContentType="application/vnd.openxmlformats-officedocument.drawingml.chart+xml"/>
  <Override PartName="/ppt/charts/style7.xml" ContentType="application/vnd.ms-office.chartstyle+xml"/>
  <Override PartName="/ppt/charts/colors7.xml" ContentType="application/vnd.ms-office.chartcolorstyle+xml"/>
  <Override PartName="/ppt/tags/tag24.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729" r:id="rId5"/>
  </p:sldMasterIdLst>
  <p:notesMasterIdLst>
    <p:notesMasterId r:id="rId22"/>
  </p:notesMasterIdLst>
  <p:handoutMasterIdLst>
    <p:handoutMasterId r:id="rId23"/>
  </p:handoutMasterIdLst>
  <p:sldIdLst>
    <p:sldId id="367" r:id="rId6"/>
    <p:sldId id="368" r:id="rId7"/>
    <p:sldId id="408" r:id="rId8"/>
    <p:sldId id="373" r:id="rId9"/>
    <p:sldId id="375" r:id="rId10"/>
    <p:sldId id="380" r:id="rId11"/>
    <p:sldId id="409" r:id="rId12"/>
    <p:sldId id="383" r:id="rId13"/>
    <p:sldId id="393" r:id="rId14"/>
    <p:sldId id="410" r:id="rId15"/>
    <p:sldId id="399" r:id="rId16"/>
    <p:sldId id="400" r:id="rId17"/>
    <p:sldId id="401" r:id="rId18"/>
    <p:sldId id="411" r:id="rId19"/>
    <p:sldId id="403" r:id="rId20"/>
    <p:sldId id="407" r:id="rId21"/>
  </p:sldIdLst>
  <p:sldSz cx="12192000" cy="6858000"/>
  <p:notesSz cx="6805613" cy="9939338"/>
  <p:custDataLst>
    <p:tags r:id="rId2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76" userDrawn="1">
          <p15:clr>
            <a:srgbClr val="A4A3A4"/>
          </p15:clr>
        </p15:guide>
        <p15:guide id="2" orient="horz" pos="4152">
          <p15:clr>
            <a:srgbClr val="A4A3A4"/>
          </p15:clr>
        </p15:guide>
        <p15:guide id="6" orient="horz" pos="3598">
          <p15:clr>
            <a:srgbClr val="A4A3A4"/>
          </p15:clr>
        </p15:guide>
        <p15:guide id="7" orient="horz" pos="4020" userDrawn="1">
          <p15:clr>
            <a:srgbClr val="A4A3A4"/>
          </p15:clr>
        </p15:guide>
        <p15:guide id="8" pos="7446" userDrawn="1">
          <p15:clr>
            <a:srgbClr val="A4A3A4"/>
          </p15:clr>
        </p15:guide>
        <p15:guide id="9" pos="3840" userDrawn="1">
          <p15:clr>
            <a:srgbClr val="A4A3A4"/>
          </p15:clr>
        </p15:guide>
        <p15:guide id="10" pos="228" userDrawn="1">
          <p15:clr>
            <a:srgbClr val="A4A3A4"/>
          </p15:clr>
        </p15:guide>
        <p15:guide id="11" pos="3898" userDrawn="1">
          <p15:clr>
            <a:srgbClr val="A4A3A4"/>
          </p15:clr>
        </p15:guide>
        <p15:guide id="12" pos="37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8E7500"/>
    <a:srgbClr val="96C11D"/>
    <a:srgbClr val="A84E97"/>
    <a:srgbClr val="00B050"/>
    <a:srgbClr val="FFD81D"/>
    <a:srgbClr val="0EADC3"/>
    <a:srgbClr val="AA8D00"/>
    <a:srgbClr val="E6304B"/>
    <a:srgbClr val="E7E7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289" autoAdjust="0"/>
    <p:restoredTop sz="94476" autoAdjust="0"/>
  </p:normalViewPr>
  <p:slideViewPr>
    <p:cSldViewPr snapToGrid="0" showGuides="1">
      <p:cViewPr>
        <p:scale>
          <a:sx n="80" d="100"/>
          <a:sy n="80" d="100"/>
        </p:scale>
        <p:origin x="634" y="346"/>
      </p:cViewPr>
      <p:guideLst>
        <p:guide orient="horz" pos="1076"/>
        <p:guide orient="horz" pos="4152"/>
        <p:guide orient="horz" pos="3598"/>
        <p:guide orient="horz" pos="4020"/>
        <p:guide pos="7446"/>
        <p:guide pos="3840"/>
        <p:guide pos="228"/>
        <p:guide pos="3898"/>
        <p:guide pos="3780"/>
      </p:guideLst>
    </p:cSldViewPr>
  </p:slideViewPr>
  <p:notesTextViewPr>
    <p:cViewPr>
      <p:scale>
        <a:sx n="100" d="100"/>
        <a:sy n="100" d="100"/>
      </p:scale>
      <p:origin x="0" y="0"/>
    </p:cViewPr>
  </p:notesTextViewPr>
  <p:sorterViewPr>
    <p:cViewPr varScale="1">
      <p:scale>
        <a:sx n="1" d="1"/>
        <a:sy n="1" d="1"/>
      </p:scale>
      <p:origin x="0" y="-1324"/>
    </p:cViewPr>
  </p:sorterViewPr>
  <p:notesViewPr>
    <p:cSldViewPr snapToGrid="0" showGuides="1">
      <p:cViewPr varScale="1">
        <p:scale>
          <a:sx n="95" d="100"/>
          <a:sy n="95" d="100"/>
        </p:scale>
        <p:origin x="234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gs" Target="tags/tag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5.xml"/><Relationship Id="rId1" Type="http://schemas.microsoft.com/office/2011/relationships/chartStyle" Target="style5.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6.xml"/><Relationship Id="rId1" Type="http://schemas.microsoft.com/office/2011/relationships/chartStyle" Target="style6.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7.xml"/><Relationship Id="rId1" Type="http://schemas.microsoft.com/office/2011/relationships/chartStyle" Target="style7.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1.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2.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3.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4.xml"/></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2450883826987501E-2"/>
          <c:y val="9.4517874991299197E-2"/>
          <c:w val="0.94597728904558898"/>
          <c:h val="0.694064204725519"/>
        </c:manualLayout>
      </c:layout>
      <c:barChart>
        <c:barDir val="col"/>
        <c:grouping val="clustered"/>
        <c:varyColors val="0"/>
        <c:ser>
          <c:idx val="1"/>
          <c:order val="0"/>
          <c:tx>
            <c:strRef>
              <c:f>Sheet1!$B$1</c:f>
              <c:strCache>
                <c:ptCount val="1"/>
                <c:pt idx="0">
                  <c:v>Year 2015</c:v>
                </c:pt>
              </c:strCache>
            </c:strRef>
          </c:tx>
          <c:spPr>
            <a:solidFill>
              <a:srgbClr val="96C11D"/>
            </a:solidFill>
            <a:ln>
              <a:noFill/>
            </a:ln>
            <a:effectLst/>
          </c:spPr>
          <c:invertIfNegative val="0"/>
          <c:dPt>
            <c:idx val="0"/>
            <c:invertIfNegative val="0"/>
            <c:bubble3D val="0"/>
            <c:spPr>
              <a:solidFill>
                <a:srgbClr val="96C11D"/>
              </a:solidFill>
              <a:ln>
                <a:noFill/>
              </a:ln>
              <a:effectLst/>
            </c:spPr>
            <c:extLst>
              <c:ext xmlns:c16="http://schemas.microsoft.com/office/drawing/2014/chart" uri="{C3380CC4-5D6E-409C-BE32-E72D297353CC}">
                <c16:uniqueId val="{00000001-264E-41BF-A6E7-7B062FA36D14}"/>
              </c:ext>
            </c:extLst>
          </c:dPt>
          <c:dPt>
            <c:idx val="1"/>
            <c:invertIfNegative val="0"/>
            <c:bubble3D val="0"/>
            <c:spPr>
              <a:solidFill>
                <a:srgbClr val="96C11D"/>
              </a:solidFill>
              <a:ln>
                <a:noFill/>
              </a:ln>
              <a:effectLst/>
            </c:spPr>
            <c:extLst>
              <c:ext xmlns:c16="http://schemas.microsoft.com/office/drawing/2014/chart" uri="{C3380CC4-5D6E-409C-BE32-E72D297353CC}">
                <c16:uniqueId val="{00000003-264E-41BF-A6E7-7B062FA36D14}"/>
              </c:ext>
            </c:extLst>
          </c:dPt>
          <c:dPt>
            <c:idx val="2"/>
            <c:invertIfNegative val="0"/>
            <c:bubble3D val="0"/>
            <c:spPr>
              <a:solidFill>
                <a:srgbClr val="96C11D"/>
              </a:solidFill>
              <a:ln>
                <a:noFill/>
              </a:ln>
              <a:effectLst/>
            </c:spPr>
            <c:extLst>
              <c:ext xmlns:c16="http://schemas.microsoft.com/office/drawing/2014/chart" uri="{C3380CC4-5D6E-409C-BE32-E72D297353CC}">
                <c16:uniqueId val="{00000005-264E-41BF-A6E7-7B062FA36D14}"/>
              </c:ext>
            </c:extLst>
          </c:dPt>
          <c:dPt>
            <c:idx val="3"/>
            <c:invertIfNegative val="0"/>
            <c:bubble3D val="0"/>
            <c:spPr>
              <a:solidFill>
                <a:srgbClr val="96C11D"/>
              </a:solidFill>
              <a:ln>
                <a:noFill/>
              </a:ln>
              <a:effectLst/>
            </c:spPr>
            <c:extLst>
              <c:ext xmlns:c16="http://schemas.microsoft.com/office/drawing/2014/chart" uri="{C3380CC4-5D6E-409C-BE32-E72D297353CC}">
                <c16:uniqueId val="{00000007-264E-41BF-A6E7-7B062FA36D14}"/>
              </c:ext>
            </c:extLst>
          </c:dPt>
          <c:dPt>
            <c:idx val="4"/>
            <c:invertIfNegative val="0"/>
            <c:bubble3D val="0"/>
            <c:spPr>
              <a:solidFill>
                <a:srgbClr val="96C11D"/>
              </a:solidFill>
              <a:ln>
                <a:noFill/>
              </a:ln>
              <a:effectLst/>
            </c:spPr>
            <c:extLst>
              <c:ext xmlns:c16="http://schemas.microsoft.com/office/drawing/2014/chart" uri="{C3380CC4-5D6E-409C-BE32-E72D297353CC}">
                <c16:uniqueId val="{00000009-264E-41BF-A6E7-7B062FA36D14}"/>
              </c:ext>
            </c:extLst>
          </c:dPt>
          <c:dPt>
            <c:idx val="5"/>
            <c:invertIfNegative val="0"/>
            <c:bubble3D val="0"/>
            <c:spPr>
              <a:solidFill>
                <a:srgbClr val="96C11D"/>
              </a:solidFill>
              <a:ln>
                <a:noFill/>
              </a:ln>
              <a:effectLst/>
            </c:spPr>
            <c:extLst>
              <c:ext xmlns:c16="http://schemas.microsoft.com/office/drawing/2014/chart" uri="{C3380CC4-5D6E-409C-BE32-E72D297353CC}">
                <c16:uniqueId val="{0000000B-264E-41BF-A6E7-7B062FA36D14}"/>
              </c:ext>
            </c:extLst>
          </c:dPt>
          <c:dPt>
            <c:idx val="6"/>
            <c:invertIfNegative val="0"/>
            <c:bubble3D val="0"/>
            <c:spPr>
              <a:solidFill>
                <a:srgbClr val="96C11D"/>
              </a:solidFill>
              <a:ln>
                <a:noFill/>
              </a:ln>
              <a:effectLst/>
            </c:spPr>
            <c:extLst>
              <c:ext xmlns:c16="http://schemas.microsoft.com/office/drawing/2014/chart" uri="{C3380CC4-5D6E-409C-BE32-E72D297353CC}">
                <c16:uniqueId val="{0000000D-264E-41BF-A6E7-7B062FA36D14}"/>
              </c:ext>
            </c:extLst>
          </c:dPt>
          <c:dPt>
            <c:idx val="7"/>
            <c:invertIfNegative val="0"/>
            <c:bubble3D val="0"/>
            <c:spPr>
              <a:solidFill>
                <a:srgbClr val="96C11D"/>
              </a:solidFill>
              <a:ln>
                <a:noFill/>
              </a:ln>
              <a:effectLst/>
            </c:spPr>
            <c:extLst>
              <c:ext xmlns:c16="http://schemas.microsoft.com/office/drawing/2014/chart" uri="{C3380CC4-5D6E-409C-BE32-E72D297353CC}">
                <c16:uniqueId val="{0000000F-264E-41BF-A6E7-7B062FA36D14}"/>
              </c:ext>
            </c:extLst>
          </c:dPt>
          <c:dPt>
            <c:idx val="8"/>
            <c:invertIfNegative val="0"/>
            <c:bubble3D val="0"/>
            <c:spPr>
              <a:solidFill>
                <a:srgbClr val="96C11D"/>
              </a:solidFill>
              <a:ln>
                <a:noFill/>
              </a:ln>
              <a:effectLst/>
            </c:spPr>
            <c:extLst>
              <c:ext xmlns:c16="http://schemas.microsoft.com/office/drawing/2014/chart" uri="{C3380CC4-5D6E-409C-BE32-E72D297353CC}">
                <c16:uniqueId val="{00000011-264E-41BF-A6E7-7B062FA36D14}"/>
              </c:ext>
            </c:extLst>
          </c:dPt>
          <c:dPt>
            <c:idx val="9"/>
            <c:invertIfNegative val="0"/>
            <c:bubble3D val="0"/>
            <c:spPr>
              <a:solidFill>
                <a:srgbClr val="96C11D"/>
              </a:solidFill>
              <a:ln>
                <a:noFill/>
              </a:ln>
              <a:effectLst/>
            </c:spPr>
            <c:extLst>
              <c:ext xmlns:c16="http://schemas.microsoft.com/office/drawing/2014/chart" uri="{C3380CC4-5D6E-409C-BE32-E72D297353CC}">
                <c16:uniqueId val="{00000013-264E-41BF-A6E7-7B062FA36D14}"/>
              </c:ext>
            </c:extLst>
          </c:dPt>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mn-lt"/>
                    <a:ea typeface="+mn-ea"/>
                    <a:cs typeface="+mn-cs"/>
                  </a:defRPr>
                </a:pPr>
                <a:endParaRPr lang="ar-A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Tourism/Hospitality</c:v>
                </c:pt>
                <c:pt idx="1">
                  <c:v>Airline</c:v>
                </c:pt>
                <c:pt idx="2">
                  <c:v>Technology companies</c:v>
                </c:pt>
                <c:pt idx="3">
                  <c:v>Food and beverage companies</c:v>
                </c:pt>
                <c:pt idx="4">
                  <c:v>Consumer health</c:v>
                </c:pt>
                <c:pt idx="5">
                  <c:v>Automobile</c:v>
                </c:pt>
                <c:pt idx="6">
                  <c:v>Banks</c:v>
                </c:pt>
                <c:pt idx="7">
                  <c:v>Oil &amp; Gas/Energy</c:v>
                </c:pt>
                <c:pt idx="8">
                  <c:v>Retail</c:v>
                </c:pt>
                <c:pt idx="9">
                  <c:v>Telecommunications</c:v>
                </c:pt>
                <c:pt idx="10">
                  <c:v>Construction &amp; Real Estate</c:v>
                </c:pt>
                <c:pt idx="11">
                  <c:v>Financial services other than banks</c:v>
                </c:pt>
              </c:strCache>
            </c:strRef>
          </c:cat>
          <c:val>
            <c:numRef>
              <c:f>Sheet1!$B$2:$B$13</c:f>
              <c:numCache>
                <c:formatCode>General</c:formatCode>
                <c:ptCount val="12"/>
                <c:pt idx="0">
                  <c:v>76</c:v>
                </c:pt>
                <c:pt idx="2">
                  <c:v>75</c:v>
                </c:pt>
                <c:pt idx="3">
                  <c:v>73</c:v>
                </c:pt>
                <c:pt idx="4">
                  <c:v>71</c:v>
                </c:pt>
                <c:pt idx="6">
                  <c:v>70</c:v>
                </c:pt>
                <c:pt idx="7">
                  <c:v>73</c:v>
                </c:pt>
                <c:pt idx="8">
                  <c:v>70</c:v>
                </c:pt>
                <c:pt idx="9">
                  <c:v>67</c:v>
                </c:pt>
                <c:pt idx="10">
                  <c:v>71</c:v>
                </c:pt>
                <c:pt idx="11">
                  <c:v>61</c:v>
                </c:pt>
              </c:numCache>
            </c:numRef>
          </c:val>
          <c:extLst>
            <c:ext xmlns:c16="http://schemas.microsoft.com/office/drawing/2014/chart" uri="{C3380CC4-5D6E-409C-BE32-E72D297353CC}">
              <c16:uniqueId val="{00000000-7DE7-4286-98B3-B0A1D291A8B4}"/>
            </c:ext>
          </c:extLst>
        </c:ser>
        <c:ser>
          <c:idx val="0"/>
          <c:order val="1"/>
          <c:tx>
            <c:strRef>
              <c:f>Sheet1!$C$1</c:f>
              <c:strCache>
                <c:ptCount val="1"/>
                <c:pt idx="0">
                  <c:v>Year 2016</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mn-lt"/>
                    <a:ea typeface="+mn-ea"/>
                    <a:cs typeface="+mn-cs"/>
                  </a:defRPr>
                </a:pPr>
                <a:endParaRPr lang="ar-A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Tourism/Hospitality</c:v>
                </c:pt>
                <c:pt idx="1">
                  <c:v>Airline</c:v>
                </c:pt>
                <c:pt idx="2">
                  <c:v>Technology companies</c:v>
                </c:pt>
                <c:pt idx="3">
                  <c:v>Food and beverage companies</c:v>
                </c:pt>
                <c:pt idx="4">
                  <c:v>Consumer health</c:v>
                </c:pt>
                <c:pt idx="5">
                  <c:v>Automobile</c:v>
                </c:pt>
                <c:pt idx="6">
                  <c:v>Banks</c:v>
                </c:pt>
                <c:pt idx="7">
                  <c:v>Oil &amp; Gas/Energy</c:v>
                </c:pt>
                <c:pt idx="8">
                  <c:v>Retail</c:v>
                </c:pt>
                <c:pt idx="9">
                  <c:v>Telecommunications</c:v>
                </c:pt>
                <c:pt idx="10">
                  <c:v>Construction &amp; Real Estate</c:v>
                </c:pt>
                <c:pt idx="11">
                  <c:v>Financial services other than banks</c:v>
                </c:pt>
              </c:strCache>
            </c:strRef>
          </c:cat>
          <c:val>
            <c:numRef>
              <c:f>Sheet1!$C$2:$C$13</c:f>
              <c:numCache>
                <c:formatCode>General</c:formatCode>
                <c:ptCount val="12"/>
                <c:pt idx="0">
                  <c:v>87</c:v>
                </c:pt>
                <c:pt idx="2">
                  <c:v>78</c:v>
                </c:pt>
                <c:pt idx="3">
                  <c:v>79</c:v>
                </c:pt>
                <c:pt idx="4">
                  <c:v>73</c:v>
                </c:pt>
                <c:pt idx="6">
                  <c:v>72</c:v>
                </c:pt>
                <c:pt idx="7">
                  <c:v>77</c:v>
                </c:pt>
                <c:pt idx="8">
                  <c:v>73</c:v>
                </c:pt>
                <c:pt idx="9">
                  <c:v>70</c:v>
                </c:pt>
                <c:pt idx="10">
                  <c:v>70</c:v>
                </c:pt>
                <c:pt idx="11">
                  <c:v>60</c:v>
                </c:pt>
              </c:numCache>
            </c:numRef>
          </c:val>
          <c:extLst>
            <c:ext xmlns:c16="http://schemas.microsoft.com/office/drawing/2014/chart" uri="{C3380CC4-5D6E-409C-BE32-E72D297353CC}">
              <c16:uniqueId val="{00000001-7DE7-4286-98B3-B0A1D291A8B4}"/>
            </c:ext>
          </c:extLst>
        </c:ser>
        <c:ser>
          <c:idx val="2"/>
          <c:order val="2"/>
          <c:tx>
            <c:strRef>
              <c:f>Sheet1!$D$1</c:f>
              <c:strCache>
                <c:ptCount val="1"/>
                <c:pt idx="0">
                  <c:v>Year 2017</c:v>
                </c:pt>
              </c:strCache>
            </c:strRef>
          </c:tx>
          <c:spPr>
            <a:solidFill>
              <a:schemeClr val="accent4"/>
            </a:solidFill>
            <a:ln>
              <a:noFill/>
            </a:ln>
            <a:effectLst/>
          </c:spPr>
          <c:invertIfNegative val="0"/>
          <c:dLbls>
            <c:dLbl>
              <c:idx val="0"/>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264E-41BF-A6E7-7B062FA36D14}"/>
                </c:ext>
              </c:extLst>
            </c:dLbl>
            <c:dLbl>
              <c:idx val="1"/>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264E-41BF-A6E7-7B062FA36D14}"/>
                </c:ext>
              </c:extLst>
            </c:dLbl>
            <c:dLbl>
              <c:idx val="2"/>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264E-41BF-A6E7-7B062FA36D14}"/>
                </c:ext>
              </c:extLst>
            </c:dLbl>
            <c:dLbl>
              <c:idx val="3"/>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264E-41BF-A6E7-7B062FA36D14}"/>
                </c:ext>
              </c:extLst>
            </c:dLbl>
            <c:dLbl>
              <c:idx val="4"/>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264E-41BF-A6E7-7B062FA36D14}"/>
                </c:ext>
              </c:extLst>
            </c:dLbl>
            <c:dLbl>
              <c:idx val="5"/>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264E-41BF-A6E7-7B062FA36D14}"/>
                </c:ext>
              </c:extLst>
            </c:dLbl>
            <c:dLbl>
              <c:idx val="6"/>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A-264E-41BF-A6E7-7B062FA36D14}"/>
                </c:ext>
              </c:extLst>
            </c:dLbl>
            <c:dLbl>
              <c:idx val="7"/>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264E-41BF-A6E7-7B062FA36D14}"/>
                </c:ext>
              </c:extLst>
            </c:dLbl>
            <c:dLbl>
              <c:idx val="8"/>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C-264E-41BF-A6E7-7B062FA36D14}"/>
                </c:ext>
              </c:extLst>
            </c:dLbl>
            <c:dLbl>
              <c:idx val="9"/>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D-264E-41BF-A6E7-7B062FA36D14}"/>
                </c:ext>
              </c:extLst>
            </c:dLbl>
            <c:dLbl>
              <c:idx val="10"/>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E-264E-41BF-A6E7-7B062FA36D14}"/>
                </c:ext>
              </c:extLst>
            </c:dLbl>
            <c:dLbl>
              <c:idx val="11"/>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264E-41BF-A6E7-7B062FA36D14}"/>
                </c:ext>
              </c:extLst>
            </c:dLbl>
            <c:spPr>
              <a:noFill/>
              <a:ln>
                <a:noFill/>
              </a:ln>
              <a:effectLst/>
            </c:spPr>
            <c:txPr>
              <a:bodyPr rot="0" spcFirstLastPara="1" vertOverflow="ellipsis" vert="horz" wrap="square" lIns="38100" tIns="19050" rIns="38100" bIns="19050" anchor="ctr" anchorCtr="0">
                <a:spAutoFit/>
              </a:bodyPr>
              <a:lstStyle/>
              <a:p>
                <a:pPr algn="ctr">
                  <a:defRPr lang="en-US" sz="1000" b="0" i="0" u="none" strike="noStrike" kern="1200" baseline="0">
                    <a:solidFill>
                      <a:schemeClr val="bg1"/>
                    </a:solidFill>
                    <a:latin typeface="+mn-lt"/>
                    <a:ea typeface="+mn-ea"/>
                    <a:cs typeface="+mn-cs"/>
                  </a:defRPr>
                </a:pPr>
                <a:endParaRPr lang="ar-AE"/>
              </a:p>
            </c:txPr>
            <c:dLblPos val="inEnd"/>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Tourism/Hospitality</c:v>
                </c:pt>
                <c:pt idx="1">
                  <c:v>Airline</c:v>
                </c:pt>
                <c:pt idx="2">
                  <c:v>Technology companies</c:v>
                </c:pt>
                <c:pt idx="3">
                  <c:v>Food and beverage companies</c:v>
                </c:pt>
                <c:pt idx="4">
                  <c:v>Consumer health</c:v>
                </c:pt>
                <c:pt idx="5">
                  <c:v>Automobile</c:v>
                </c:pt>
                <c:pt idx="6">
                  <c:v>Banks</c:v>
                </c:pt>
                <c:pt idx="7">
                  <c:v>Oil &amp; Gas/Energy</c:v>
                </c:pt>
                <c:pt idx="8">
                  <c:v>Retail</c:v>
                </c:pt>
                <c:pt idx="9">
                  <c:v>Telecommunications</c:v>
                </c:pt>
                <c:pt idx="10">
                  <c:v>Construction &amp; Real Estate</c:v>
                </c:pt>
                <c:pt idx="11">
                  <c:v>Financial services other than banks</c:v>
                </c:pt>
              </c:strCache>
            </c:strRef>
          </c:cat>
          <c:val>
            <c:numRef>
              <c:f>Sheet1!$D$2:$D$13</c:f>
              <c:numCache>
                <c:formatCode>General</c:formatCode>
                <c:ptCount val="12"/>
                <c:pt idx="0">
                  <c:v>87</c:v>
                </c:pt>
                <c:pt idx="1">
                  <c:v>86</c:v>
                </c:pt>
                <c:pt idx="2">
                  <c:v>85</c:v>
                </c:pt>
                <c:pt idx="3">
                  <c:v>80</c:v>
                </c:pt>
                <c:pt idx="4">
                  <c:v>77</c:v>
                </c:pt>
                <c:pt idx="5">
                  <c:v>77</c:v>
                </c:pt>
                <c:pt idx="6">
                  <c:v>76</c:v>
                </c:pt>
                <c:pt idx="7">
                  <c:v>74</c:v>
                </c:pt>
                <c:pt idx="8">
                  <c:v>71</c:v>
                </c:pt>
                <c:pt idx="9">
                  <c:v>70</c:v>
                </c:pt>
                <c:pt idx="10">
                  <c:v>70</c:v>
                </c:pt>
                <c:pt idx="11">
                  <c:v>62</c:v>
                </c:pt>
              </c:numCache>
            </c:numRef>
          </c:val>
          <c:extLst>
            <c:ext xmlns:c16="http://schemas.microsoft.com/office/drawing/2014/chart" uri="{C3380CC4-5D6E-409C-BE32-E72D297353CC}">
              <c16:uniqueId val="{00000020-264E-41BF-A6E7-7B062FA36D14}"/>
            </c:ext>
          </c:extLst>
        </c:ser>
        <c:ser>
          <c:idx val="3"/>
          <c:order val="3"/>
          <c:tx>
            <c:strRef>
              <c:f>Sheet1!$E$1</c:f>
              <c:strCache>
                <c:ptCount val="1"/>
                <c:pt idx="0">
                  <c:v>Year 2018</c:v>
                </c:pt>
              </c:strCache>
            </c:strRef>
          </c:tx>
          <c:spPr>
            <a:solidFill>
              <a:schemeClr val="accent6">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ar-A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Tourism/Hospitality</c:v>
                </c:pt>
                <c:pt idx="1">
                  <c:v>Airline</c:v>
                </c:pt>
                <c:pt idx="2">
                  <c:v>Technology companies</c:v>
                </c:pt>
                <c:pt idx="3">
                  <c:v>Food and beverage companies</c:v>
                </c:pt>
                <c:pt idx="4">
                  <c:v>Consumer health</c:v>
                </c:pt>
                <c:pt idx="5">
                  <c:v>Automobile</c:v>
                </c:pt>
                <c:pt idx="6">
                  <c:v>Banks</c:v>
                </c:pt>
                <c:pt idx="7">
                  <c:v>Oil &amp; Gas/Energy</c:v>
                </c:pt>
                <c:pt idx="8">
                  <c:v>Retail</c:v>
                </c:pt>
                <c:pt idx="9">
                  <c:v>Telecommunications</c:v>
                </c:pt>
                <c:pt idx="10">
                  <c:v>Construction &amp; Real Estate</c:v>
                </c:pt>
                <c:pt idx="11">
                  <c:v>Financial services other than banks</c:v>
                </c:pt>
              </c:strCache>
            </c:strRef>
          </c:cat>
          <c:val>
            <c:numRef>
              <c:f>Sheet1!$E$2:$E$13</c:f>
              <c:numCache>
                <c:formatCode>General</c:formatCode>
                <c:ptCount val="12"/>
                <c:pt idx="0">
                  <c:v>87</c:v>
                </c:pt>
                <c:pt idx="1">
                  <c:v>86</c:v>
                </c:pt>
                <c:pt idx="2">
                  <c:v>87</c:v>
                </c:pt>
                <c:pt idx="3">
                  <c:v>82</c:v>
                </c:pt>
                <c:pt idx="4">
                  <c:v>80</c:v>
                </c:pt>
                <c:pt idx="5">
                  <c:v>79</c:v>
                </c:pt>
                <c:pt idx="6">
                  <c:v>83</c:v>
                </c:pt>
                <c:pt idx="7">
                  <c:v>74</c:v>
                </c:pt>
                <c:pt idx="8">
                  <c:v>72</c:v>
                </c:pt>
                <c:pt idx="9">
                  <c:v>72</c:v>
                </c:pt>
                <c:pt idx="10">
                  <c:v>71</c:v>
                </c:pt>
                <c:pt idx="11">
                  <c:v>68</c:v>
                </c:pt>
              </c:numCache>
            </c:numRef>
          </c:val>
          <c:extLst>
            <c:ext xmlns:c16="http://schemas.microsoft.com/office/drawing/2014/chart" uri="{C3380CC4-5D6E-409C-BE32-E72D297353CC}">
              <c16:uniqueId val="{00000014-546C-4EB6-BA27-6D7A366FB466}"/>
            </c:ext>
          </c:extLst>
        </c:ser>
        <c:dLbls>
          <c:dLblPos val="inEnd"/>
          <c:showLegendKey val="0"/>
          <c:showVal val="1"/>
          <c:showCatName val="0"/>
          <c:showSerName val="0"/>
          <c:showPercent val="0"/>
          <c:showBubbleSize val="0"/>
        </c:dLbls>
        <c:gapWidth val="150"/>
        <c:axId val="-2142014736"/>
        <c:axId val="-2142017824"/>
      </c:barChart>
      <c:catAx>
        <c:axId val="-2142014736"/>
        <c:scaling>
          <c:orientation val="minMax"/>
        </c:scaling>
        <c:delete val="1"/>
        <c:axPos val="b"/>
        <c:numFmt formatCode="General" sourceLinked="1"/>
        <c:majorTickMark val="out"/>
        <c:minorTickMark val="none"/>
        <c:tickLblPos val="nextTo"/>
        <c:crossAx val="-2142017824"/>
        <c:crosses val="autoZero"/>
        <c:auto val="1"/>
        <c:lblAlgn val="ctr"/>
        <c:lblOffset val="100"/>
        <c:noMultiLvlLbl val="0"/>
      </c:catAx>
      <c:valAx>
        <c:axId val="-2142017824"/>
        <c:scaling>
          <c:orientation val="minMax"/>
        </c:scaling>
        <c:delete val="1"/>
        <c:axPos val="l"/>
        <c:title>
          <c:tx>
            <c:rich>
              <a:bodyPr rot="-5400000" spcFirstLastPara="1" vertOverflow="ellipsis" vert="horz" wrap="square" anchor="ctr" anchorCtr="1"/>
              <a:lstStyle/>
              <a:p>
                <a:pPr>
                  <a:defRPr sz="1000" b="0" i="0" u="none" strike="noStrike" kern="1200" baseline="0">
                    <a:solidFill>
                      <a:schemeClr val="bg2">
                        <a:lumMod val="50000"/>
                      </a:schemeClr>
                    </a:solidFill>
                    <a:latin typeface="+mn-lt"/>
                    <a:ea typeface="+mn-ea"/>
                    <a:cs typeface="+mn-cs"/>
                  </a:defRPr>
                </a:pPr>
                <a:r>
                  <a:rPr lang="en-US" sz="1000" b="0" dirty="0">
                    <a:solidFill>
                      <a:schemeClr val="bg2">
                        <a:lumMod val="50000"/>
                      </a:schemeClr>
                    </a:solidFill>
                  </a:rPr>
                  <a:t>Positive (4&amp;5)</a:t>
                </a:r>
              </a:p>
            </c:rich>
          </c:tx>
          <c:layout>
            <c:manualLayout>
              <c:xMode val="edge"/>
              <c:yMode val="edge"/>
              <c:x val="2.1542517069417799E-2"/>
              <c:y val="0.23491258735586301"/>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bg2">
                      <a:lumMod val="50000"/>
                    </a:schemeClr>
                  </a:solidFill>
                  <a:latin typeface="+mn-lt"/>
                  <a:ea typeface="+mn-ea"/>
                  <a:cs typeface="+mn-cs"/>
                </a:defRPr>
              </a:pPr>
              <a:endParaRPr lang="ar-AE"/>
            </a:p>
          </c:txPr>
        </c:title>
        <c:numFmt formatCode="General" sourceLinked="1"/>
        <c:majorTickMark val="out"/>
        <c:minorTickMark val="none"/>
        <c:tickLblPos val="nextTo"/>
        <c:crossAx val="-2142014736"/>
        <c:crosses val="autoZero"/>
        <c:crossBetween val="between"/>
      </c:valAx>
      <c:spPr>
        <a:noFill/>
        <a:ln>
          <a:noFill/>
        </a:ln>
        <a:effectLst/>
      </c:spPr>
    </c:plotArea>
    <c:legend>
      <c:legendPos val="tr"/>
      <c:layout>
        <c:manualLayout>
          <c:xMode val="edge"/>
          <c:yMode val="edge"/>
          <c:x val="0.73254219649197805"/>
          <c:y val="5.4778529034829196E-3"/>
          <c:w val="0.265756885157862"/>
          <c:h val="0.2525997008235110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ar-AE"/>
        </a:p>
      </c:txPr>
    </c:legend>
    <c:plotVisOnly val="1"/>
    <c:dispBlanksAs val="gap"/>
    <c:showDLblsOverMax val="0"/>
  </c:chart>
  <c:spPr>
    <a:noFill/>
    <a:ln>
      <a:noFill/>
    </a:ln>
    <a:effectLst/>
  </c:spPr>
  <c:txPr>
    <a:bodyPr/>
    <a:lstStyle/>
    <a:p>
      <a:pPr>
        <a:defRPr/>
      </a:pPr>
      <a:endParaRPr lang="ar-AE"/>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2948749495922895"/>
          <c:y val="0.28856149084129401"/>
          <c:w val="0.37051250504077099"/>
          <c:h val="0.63096759188959795"/>
        </c:manualLayout>
      </c:layout>
      <c:barChart>
        <c:barDir val="col"/>
        <c:grouping val="percentStacked"/>
        <c:varyColors val="0"/>
        <c:ser>
          <c:idx val="0"/>
          <c:order val="0"/>
          <c:tx>
            <c:strRef>
              <c:f>Sheet1!$A$2</c:f>
              <c:strCache>
                <c:ptCount val="1"/>
                <c:pt idx="0">
                  <c:v>No Preference</c:v>
                </c:pt>
              </c:strCache>
            </c:strRef>
          </c:tx>
          <c:spPr>
            <a:solidFill>
              <a:srgbClr val="C00000"/>
            </a:solidFill>
            <a:ln w="12639">
              <a:noFill/>
              <a:prstDash val="solid"/>
            </a:ln>
          </c:spPr>
          <c:invertIfNegative val="0"/>
          <c:dLbls>
            <c:dLbl>
              <c:idx val="0"/>
              <c:layout>
                <c:manualLayout>
                  <c:x val="-1.39550323299301E-16"/>
                  <c:y val="3.61303152192195E-2"/>
                </c:manualLayout>
              </c:layout>
              <c:tx>
                <c:rich>
                  <a:bodyPr wrap="square" lIns="38100" tIns="19050" rIns="38100" bIns="19050" anchor="ctr">
                    <a:spAutoFit/>
                  </a:bodyPr>
                  <a:lstStyle/>
                  <a:p>
                    <a:pPr>
                      <a:defRPr>
                        <a:solidFill>
                          <a:schemeClr val="tx1"/>
                        </a:solidFill>
                      </a:defRPr>
                    </a:pPr>
                    <a:fld id="{D16ED4ED-3D96-4693-BDA2-07038E8A7697}" type="VALUE">
                      <a:rPr lang="en-US" sz="800" b="0" smtClean="0">
                        <a:solidFill>
                          <a:schemeClr val="tx1"/>
                        </a:solidFill>
                      </a:rPr>
                      <a:pPr>
                        <a:defRPr>
                          <a:solidFill>
                            <a:schemeClr val="tx1"/>
                          </a:solidFill>
                        </a:defRPr>
                      </a:pPr>
                      <a:t>[VALUE]</a:t>
                    </a:fld>
                    <a:r>
                      <a:rPr lang="en-US" sz="800" b="0">
                        <a:solidFill>
                          <a:schemeClr val="tx1"/>
                        </a:solidFill>
                      </a:rPr>
                      <a:t>%</a:t>
                    </a:r>
                  </a:p>
                </c:rich>
              </c:tx>
              <c:spPr>
                <a:noFill/>
                <a:ln>
                  <a:noFill/>
                </a:ln>
                <a:effectLst/>
              </c:spPr>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3C23-49CD-8CC0-D0ECB4EA4ED9}"/>
                </c:ext>
              </c:extLst>
            </c:dLbl>
            <c:spPr>
              <a:noFill/>
              <a:ln>
                <a:noFill/>
              </a:ln>
              <a:effectLst/>
            </c:spPr>
            <c:txPr>
              <a:bodyPr wrap="square" lIns="38100" tIns="19050" rIns="38100" bIns="19050" anchor="ctr">
                <a:spAutoFit/>
              </a:bodyPr>
              <a:lstStyle/>
              <a:p>
                <a:pPr>
                  <a:defRPr>
                    <a:solidFill>
                      <a:schemeClr val="tx1">
                        <a:lumMod val="65000"/>
                        <a:lumOff val="35000"/>
                      </a:schemeClr>
                    </a:solidFill>
                  </a:defRPr>
                </a:pPr>
                <a:endParaRPr lang="ar-A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Sheet1!$B$1:$B$1</c:f>
              <c:strCache>
                <c:ptCount val="1"/>
                <c:pt idx="0">
                  <c:v>XXX</c:v>
                </c:pt>
              </c:strCache>
            </c:strRef>
          </c:cat>
          <c:val>
            <c:numRef>
              <c:f>Sheet1!$B$2:$B$2</c:f>
              <c:numCache>
                <c:formatCode>General</c:formatCode>
                <c:ptCount val="1"/>
                <c:pt idx="0">
                  <c:v>2</c:v>
                </c:pt>
              </c:numCache>
            </c:numRef>
          </c:val>
          <c:extLst>
            <c:ext xmlns:c16="http://schemas.microsoft.com/office/drawing/2014/chart" uri="{C3380CC4-5D6E-409C-BE32-E72D297353CC}">
              <c16:uniqueId val="{00000001-3C23-49CD-8CC0-D0ECB4EA4ED9}"/>
            </c:ext>
          </c:extLst>
        </c:ser>
        <c:ser>
          <c:idx val="1"/>
          <c:order val="1"/>
          <c:tx>
            <c:strRef>
              <c:f>Sheet1!$A$3</c:f>
              <c:strCache>
                <c:ptCount val="1"/>
                <c:pt idx="0">
                  <c:v>Only Slightly</c:v>
                </c:pt>
              </c:strCache>
            </c:strRef>
          </c:tx>
          <c:spPr>
            <a:solidFill>
              <a:schemeClr val="accent2"/>
            </a:solidFill>
            <a:ln w="12639">
              <a:noFill/>
              <a:prstDash val="solid"/>
            </a:ln>
          </c:spPr>
          <c:invertIfNegative val="0"/>
          <c:dLbls>
            <c:dLbl>
              <c:idx val="0"/>
              <c:layout>
                <c:manualLayout>
                  <c:x val="6.3016927984304296E-3"/>
                  <c:y val="0"/>
                </c:manualLayout>
              </c:layout>
              <c:tx>
                <c:rich>
                  <a:bodyPr/>
                  <a:lstStyle/>
                  <a:p>
                    <a:fld id="{401765F8-2A0B-41BF-835E-E67247FCDDDB}" type="VALUE">
                      <a:rPr lang="en-US" smtClean="0"/>
                      <a:pPr/>
                      <a:t>[VALUE]</a:t>
                    </a:fld>
                    <a:r>
                      <a:rPr lang="en-US" dirty="0"/>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3C23-49CD-8CC0-D0ECB4EA4ED9}"/>
                </c:ext>
              </c:extLst>
            </c:dLbl>
            <c:spPr>
              <a:noFill/>
              <a:ln w="25278">
                <a:noFill/>
              </a:ln>
            </c:spPr>
            <c:txPr>
              <a:bodyPr/>
              <a:lstStyle/>
              <a:p>
                <a:pPr>
                  <a:defRPr sz="1000" b="0">
                    <a:solidFill>
                      <a:schemeClr val="bg1"/>
                    </a:solidFill>
                  </a:defRPr>
                </a:pPr>
                <a:endParaRPr lang="ar-A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Sheet1!$B$1:$B$1</c:f>
              <c:strCache>
                <c:ptCount val="1"/>
                <c:pt idx="0">
                  <c:v>XXX</c:v>
                </c:pt>
              </c:strCache>
            </c:strRef>
          </c:cat>
          <c:val>
            <c:numRef>
              <c:f>Sheet1!$B$3:$B$3</c:f>
              <c:numCache>
                <c:formatCode>General</c:formatCode>
                <c:ptCount val="1"/>
                <c:pt idx="0">
                  <c:v>6</c:v>
                </c:pt>
              </c:numCache>
            </c:numRef>
          </c:val>
          <c:extLst>
            <c:ext xmlns:c16="http://schemas.microsoft.com/office/drawing/2014/chart" uri="{C3380CC4-5D6E-409C-BE32-E72D297353CC}">
              <c16:uniqueId val="{00000003-3C23-49CD-8CC0-D0ECB4EA4ED9}"/>
            </c:ext>
          </c:extLst>
        </c:ser>
        <c:ser>
          <c:idx val="2"/>
          <c:order val="2"/>
          <c:tx>
            <c:strRef>
              <c:f>Sheet1!$A$4</c:f>
              <c:strCache>
                <c:ptCount val="1"/>
                <c:pt idx="0">
                  <c:v>Strongly</c:v>
                </c:pt>
              </c:strCache>
            </c:strRef>
          </c:tx>
          <c:spPr>
            <a:solidFill>
              <a:srgbClr val="FFC000"/>
            </a:solidFill>
            <a:ln w="12639">
              <a:noFill/>
              <a:prstDash val="solid"/>
            </a:ln>
          </c:spPr>
          <c:invertIfNegative val="0"/>
          <c:dLbls>
            <c:dLbl>
              <c:idx val="0"/>
              <c:tx>
                <c:rich>
                  <a:bodyPr/>
                  <a:lstStyle/>
                  <a:p>
                    <a:fld id="{009A1AEB-A933-4143-81A1-61E140465CBC}"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3C23-49CD-8CC0-D0ECB4EA4ED9}"/>
                </c:ext>
              </c:extLst>
            </c:dLbl>
            <c:spPr>
              <a:noFill/>
              <a:ln w="25278">
                <a:noFill/>
              </a:ln>
            </c:spPr>
            <c:txPr>
              <a:bodyPr/>
              <a:lstStyle/>
              <a:p>
                <a:pPr>
                  <a:defRPr sz="1000" b="0">
                    <a:solidFill>
                      <a:schemeClr val="bg1"/>
                    </a:solidFill>
                  </a:defRPr>
                </a:pPr>
                <a:endParaRPr lang="ar-A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Sheet1!$B$1:$B$1</c:f>
              <c:strCache>
                <c:ptCount val="1"/>
                <c:pt idx="0">
                  <c:v>XXX</c:v>
                </c:pt>
              </c:strCache>
            </c:strRef>
          </c:cat>
          <c:val>
            <c:numRef>
              <c:f>Sheet1!$B$4:$B$4</c:f>
              <c:numCache>
                <c:formatCode>General</c:formatCode>
                <c:ptCount val="1"/>
                <c:pt idx="0">
                  <c:v>18</c:v>
                </c:pt>
              </c:numCache>
            </c:numRef>
          </c:val>
          <c:extLst>
            <c:ext xmlns:c16="http://schemas.microsoft.com/office/drawing/2014/chart" uri="{C3380CC4-5D6E-409C-BE32-E72D297353CC}">
              <c16:uniqueId val="{00000005-3C23-49CD-8CC0-D0ECB4EA4ED9}"/>
            </c:ext>
          </c:extLst>
        </c:ser>
        <c:ser>
          <c:idx val="3"/>
          <c:order val="3"/>
          <c:tx>
            <c:strRef>
              <c:f>Sheet1!$A$5</c:f>
              <c:strCache>
                <c:ptCount val="1"/>
                <c:pt idx="0">
                  <c:v>Very Strongly</c:v>
                </c:pt>
              </c:strCache>
            </c:strRef>
          </c:tx>
          <c:spPr>
            <a:solidFill>
              <a:srgbClr val="92D050"/>
            </a:solidFill>
            <a:ln w="12639">
              <a:noFill/>
              <a:prstDash val="solid"/>
            </a:ln>
          </c:spPr>
          <c:invertIfNegative val="0"/>
          <c:dLbls>
            <c:dLbl>
              <c:idx val="0"/>
              <c:tx>
                <c:rich>
                  <a:bodyPr/>
                  <a:lstStyle/>
                  <a:p>
                    <a:fld id="{872E3D2F-1EC8-49E9-A87C-DF295D481F48}"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3C23-49CD-8CC0-D0ECB4EA4ED9}"/>
                </c:ext>
              </c:extLst>
            </c:dLbl>
            <c:spPr>
              <a:noFill/>
              <a:ln w="25278">
                <a:noFill/>
              </a:ln>
            </c:spPr>
            <c:txPr>
              <a:bodyPr/>
              <a:lstStyle/>
              <a:p>
                <a:pPr>
                  <a:defRPr sz="1000" b="0">
                    <a:solidFill>
                      <a:schemeClr val="bg1"/>
                    </a:solidFill>
                  </a:defRPr>
                </a:pPr>
                <a:endParaRPr lang="ar-A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Sheet1!$B$1:$B$1</c:f>
              <c:strCache>
                <c:ptCount val="1"/>
                <c:pt idx="0">
                  <c:v>XXX</c:v>
                </c:pt>
              </c:strCache>
            </c:strRef>
          </c:cat>
          <c:val>
            <c:numRef>
              <c:f>Sheet1!$B$5:$B$5</c:f>
              <c:numCache>
                <c:formatCode>General</c:formatCode>
                <c:ptCount val="1"/>
                <c:pt idx="0">
                  <c:v>37</c:v>
                </c:pt>
              </c:numCache>
            </c:numRef>
          </c:val>
          <c:extLst>
            <c:ext xmlns:c16="http://schemas.microsoft.com/office/drawing/2014/chart" uri="{C3380CC4-5D6E-409C-BE32-E72D297353CC}">
              <c16:uniqueId val="{00000007-3C23-49CD-8CC0-D0ECB4EA4ED9}"/>
            </c:ext>
          </c:extLst>
        </c:ser>
        <c:ser>
          <c:idx val="4"/>
          <c:order val="4"/>
          <c:tx>
            <c:strRef>
              <c:f>Sheet1!$A$6</c:f>
              <c:strCache>
                <c:ptCount val="1"/>
                <c:pt idx="0">
                  <c:v>Extremely Strongly</c:v>
                </c:pt>
              </c:strCache>
            </c:strRef>
          </c:tx>
          <c:spPr>
            <a:solidFill>
              <a:srgbClr val="00823B"/>
            </a:solidFill>
            <a:ln w="12639">
              <a:noFill/>
              <a:prstDash val="solid"/>
            </a:ln>
          </c:spPr>
          <c:invertIfNegative val="0"/>
          <c:dLbls>
            <c:dLbl>
              <c:idx val="0"/>
              <c:tx>
                <c:rich>
                  <a:bodyPr/>
                  <a:lstStyle/>
                  <a:p>
                    <a:fld id="{F4521712-4E1D-404B-82FE-E4DBCEFECFE6}"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3C23-49CD-8CC0-D0ECB4EA4ED9}"/>
                </c:ext>
              </c:extLst>
            </c:dLbl>
            <c:spPr>
              <a:noFill/>
              <a:ln w="25278">
                <a:noFill/>
              </a:ln>
            </c:spPr>
            <c:txPr>
              <a:bodyPr/>
              <a:lstStyle/>
              <a:p>
                <a:pPr>
                  <a:defRPr sz="1000" b="0">
                    <a:solidFill>
                      <a:schemeClr val="bg1"/>
                    </a:solidFill>
                  </a:defRPr>
                </a:pPr>
                <a:endParaRPr lang="ar-A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Sheet1!$B$1:$B$1</c:f>
              <c:strCache>
                <c:ptCount val="1"/>
                <c:pt idx="0">
                  <c:v>XXX</c:v>
                </c:pt>
              </c:strCache>
            </c:strRef>
          </c:cat>
          <c:val>
            <c:numRef>
              <c:f>Sheet1!$B$6:$B$6</c:f>
              <c:numCache>
                <c:formatCode>General</c:formatCode>
                <c:ptCount val="1"/>
                <c:pt idx="0">
                  <c:v>38</c:v>
                </c:pt>
              </c:numCache>
            </c:numRef>
          </c:val>
          <c:extLst>
            <c:ext xmlns:c16="http://schemas.microsoft.com/office/drawing/2014/chart" uri="{C3380CC4-5D6E-409C-BE32-E72D297353CC}">
              <c16:uniqueId val="{00000009-3C23-49CD-8CC0-D0ECB4EA4ED9}"/>
            </c:ext>
          </c:extLst>
        </c:ser>
        <c:dLbls>
          <c:showLegendKey val="0"/>
          <c:showVal val="0"/>
          <c:showCatName val="0"/>
          <c:showSerName val="0"/>
          <c:showPercent val="0"/>
          <c:showBubbleSize val="0"/>
        </c:dLbls>
        <c:gapWidth val="50"/>
        <c:overlap val="100"/>
        <c:axId val="-2128028752"/>
        <c:axId val="-2128026480"/>
      </c:barChart>
      <c:catAx>
        <c:axId val="-2128028752"/>
        <c:scaling>
          <c:orientation val="minMax"/>
        </c:scaling>
        <c:delete val="1"/>
        <c:axPos val="b"/>
        <c:numFmt formatCode="General" sourceLinked="0"/>
        <c:majorTickMark val="out"/>
        <c:minorTickMark val="none"/>
        <c:tickLblPos val="none"/>
        <c:crossAx val="-2128026480"/>
        <c:crossesAt val="0"/>
        <c:auto val="1"/>
        <c:lblAlgn val="ctr"/>
        <c:lblOffset val="100"/>
        <c:noMultiLvlLbl val="0"/>
      </c:catAx>
      <c:valAx>
        <c:axId val="-2128026480"/>
        <c:scaling>
          <c:orientation val="minMax"/>
          <c:max val="1.02"/>
          <c:min val="-0.02"/>
        </c:scaling>
        <c:delete val="1"/>
        <c:axPos val="l"/>
        <c:numFmt formatCode="0%" sourceLinked="1"/>
        <c:majorTickMark val="out"/>
        <c:minorTickMark val="none"/>
        <c:tickLblPos val="none"/>
        <c:crossAx val="-2128028752"/>
        <c:crosses val="autoZero"/>
        <c:crossBetween val="between"/>
        <c:majorUnit val="0.1"/>
        <c:minorUnit val="0.01"/>
      </c:valAx>
      <c:spPr>
        <a:noFill/>
        <a:ln w="25278">
          <a:noFill/>
        </a:ln>
      </c:spPr>
    </c:plotArea>
    <c:legend>
      <c:legendPos val="r"/>
      <c:layout>
        <c:manualLayout>
          <c:xMode val="edge"/>
          <c:yMode val="edge"/>
          <c:x val="0"/>
          <c:y val="0.34903284471903201"/>
          <c:w val="0.44756268542024802"/>
          <c:h val="0.51846055848358596"/>
        </c:manualLayout>
      </c:layout>
      <c:overlay val="0"/>
      <c:spPr>
        <a:noFill/>
        <a:ln w="25278">
          <a:noFill/>
        </a:ln>
      </c:spPr>
      <c:txPr>
        <a:bodyPr/>
        <a:lstStyle/>
        <a:p>
          <a:pPr>
            <a:defRPr b="0">
              <a:solidFill>
                <a:srgbClr val="333333"/>
              </a:solidFill>
            </a:defRPr>
          </a:pPr>
          <a:endParaRPr lang="ar-AE"/>
        </a:p>
      </c:txPr>
    </c:legend>
    <c:plotVisOnly val="1"/>
    <c:dispBlanksAs val="gap"/>
    <c:showDLblsOverMax val="0"/>
  </c:chart>
  <c:spPr>
    <a:noFill/>
    <a:ln>
      <a:noFill/>
    </a:ln>
  </c:spPr>
  <c:txPr>
    <a:bodyPr/>
    <a:lstStyle/>
    <a:p>
      <a:pPr>
        <a:defRPr sz="995" b="1" i="0" u="none" strike="noStrike" baseline="0">
          <a:solidFill>
            <a:schemeClr val="tx1"/>
          </a:solidFill>
          <a:latin typeface="+mn-lt"/>
          <a:ea typeface="Arial"/>
          <a:cs typeface="Arial"/>
        </a:defRPr>
      </a:pPr>
      <a:endParaRPr lang="ar-AE"/>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281637368967"/>
          <c:y val="3.43750138886273E-2"/>
          <c:w val="0.69051069224975203"/>
          <c:h val="0.96562498611137304"/>
        </c:manualLayout>
      </c:layout>
      <c:barChart>
        <c:barDir val="bar"/>
        <c:grouping val="clustered"/>
        <c:varyColors val="0"/>
        <c:ser>
          <c:idx val="0"/>
          <c:order val="0"/>
          <c:tx>
            <c:strRef>
              <c:f>Sheet1!$B$1</c:f>
              <c:strCache>
                <c:ptCount val="1"/>
                <c:pt idx="0">
                  <c:v>Reason</c:v>
                </c:pt>
              </c:strCache>
            </c:strRef>
          </c:tx>
          <c:spPr>
            <a:solidFill>
              <a:schemeClr val="tx2"/>
            </a:solidFill>
          </c:spPr>
          <c:invertIfNegative val="0"/>
          <c:dPt>
            <c:idx val="2"/>
            <c:invertIfNegative val="0"/>
            <c:bubble3D val="0"/>
            <c:extLst>
              <c:ext xmlns:c16="http://schemas.microsoft.com/office/drawing/2014/chart" uri="{C3380CC4-5D6E-409C-BE32-E72D297353CC}">
                <c16:uniqueId val="{00000000-86A6-423A-8102-7E8E9D659E22}"/>
              </c:ext>
            </c:extLst>
          </c:dPt>
          <c:dPt>
            <c:idx val="5"/>
            <c:invertIfNegative val="0"/>
            <c:bubble3D val="0"/>
            <c:extLst>
              <c:ext xmlns:c16="http://schemas.microsoft.com/office/drawing/2014/chart" uri="{C3380CC4-5D6E-409C-BE32-E72D297353CC}">
                <c16:uniqueId val="{00000001-86A6-423A-8102-7E8E9D659E22}"/>
              </c:ext>
            </c:extLst>
          </c:dPt>
          <c:dPt>
            <c:idx val="9"/>
            <c:invertIfNegative val="0"/>
            <c:bubble3D val="0"/>
            <c:extLst>
              <c:ext xmlns:c16="http://schemas.microsoft.com/office/drawing/2014/chart" uri="{C3380CC4-5D6E-409C-BE32-E72D297353CC}">
                <c16:uniqueId val="{00000002-86A6-423A-8102-7E8E9D659E22}"/>
              </c:ext>
            </c:extLst>
          </c:dPt>
          <c:dPt>
            <c:idx val="10"/>
            <c:invertIfNegative val="0"/>
            <c:bubble3D val="0"/>
            <c:extLst>
              <c:ext xmlns:c16="http://schemas.microsoft.com/office/drawing/2014/chart" uri="{C3380CC4-5D6E-409C-BE32-E72D297353CC}">
                <c16:uniqueId val="{00000003-86A6-423A-8102-7E8E9D659E22}"/>
              </c:ext>
            </c:extLst>
          </c:dPt>
          <c:dLbls>
            <c:spPr>
              <a:noFill/>
              <a:ln>
                <a:noFill/>
              </a:ln>
              <a:effectLst/>
            </c:spPr>
            <c:txPr>
              <a:bodyPr/>
              <a:lstStyle/>
              <a:p>
                <a:pPr>
                  <a:defRPr sz="1000"/>
                </a:pPr>
                <a:endParaRPr lang="ar-A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Overall experience with ATMs (Location of ATMs, performance of the ATMs)</c:v>
                </c:pt>
                <c:pt idx="1">
                  <c:v>Overall experience with Internet Banking</c:v>
                </c:pt>
                <c:pt idx="2">
                  <c:v>Overall experience with Branch Banking</c:v>
                </c:pt>
                <c:pt idx="3">
                  <c:v>Overall experience with Mobile Banking through App</c:v>
                </c:pt>
                <c:pt idx="4">
                  <c:v>Overall satisfaction with bank’s management capability</c:v>
                </c:pt>
                <c:pt idx="5">
                  <c:v>Overall satisfaction with products and services</c:v>
                </c:pt>
                <c:pt idx="6">
                  <c:v>Overall experience with the Call-center</c:v>
                </c:pt>
              </c:strCache>
            </c:strRef>
          </c:cat>
          <c:val>
            <c:numRef>
              <c:f>Sheet1!$B$2:$B$8</c:f>
              <c:numCache>
                <c:formatCode>0</c:formatCode>
                <c:ptCount val="7"/>
                <c:pt idx="0">
                  <c:v>77.3</c:v>
                </c:pt>
                <c:pt idx="1">
                  <c:v>75.5</c:v>
                </c:pt>
                <c:pt idx="2">
                  <c:v>75.2</c:v>
                </c:pt>
                <c:pt idx="3">
                  <c:v>72.900000000000006</c:v>
                </c:pt>
                <c:pt idx="4">
                  <c:v>70.099999999999994</c:v>
                </c:pt>
                <c:pt idx="5">
                  <c:v>68.7</c:v>
                </c:pt>
                <c:pt idx="6">
                  <c:v>63.2</c:v>
                </c:pt>
              </c:numCache>
            </c:numRef>
          </c:val>
          <c:extLst>
            <c:ext xmlns:c16="http://schemas.microsoft.com/office/drawing/2014/chart" uri="{C3380CC4-5D6E-409C-BE32-E72D297353CC}">
              <c16:uniqueId val="{00000004-86A6-423A-8102-7E8E9D659E22}"/>
            </c:ext>
          </c:extLst>
        </c:ser>
        <c:dLbls>
          <c:showLegendKey val="0"/>
          <c:showVal val="0"/>
          <c:showCatName val="0"/>
          <c:showSerName val="0"/>
          <c:showPercent val="0"/>
          <c:showBubbleSize val="0"/>
        </c:dLbls>
        <c:gapWidth val="50"/>
        <c:axId val="-2125054752"/>
        <c:axId val="-2119010928"/>
      </c:barChart>
      <c:catAx>
        <c:axId val="-2125054752"/>
        <c:scaling>
          <c:orientation val="maxMin"/>
        </c:scaling>
        <c:delete val="1"/>
        <c:axPos val="l"/>
        <c:numFmt formatCode="General" sourceLinked="0"/>
        <c:majorTickMark val="out"/>
        <c:minorTickMark val="none"/>
        <c:tickLblPos val="nextTo"/>
        <c:crossAx val="-2119010928"/>
        <c:crosses val="autoZero"/>
        <c:auto val="1"/>
        <c:lblAlgn val="ctr"/>
        <c:lblOffset val="100"/>
        <c:noMultiLvlLbl val="0"/>
      </c:catAx>
      <c:valAx>
        <c:axId val="-2119010928"/>
        <c:scaling>
          <c:orientation val="minMax"/>
          <c:max val="100"/>
          <c:min val="0"/>
        </c:scaling>
        <c:delete val="1"/>
        <c:axPos val="t"/>
        <c:numFmt formatCode="0" sourceLinked="1"/>
        <c:majorTickMark val="out"/>
        <c:minorTickMark val="none"/>
        <c:tickLblPos val="nextTo"/>
        <c:crossAx val="-2125054752"/>
        <c:crosses val="autoZero"/>
        <c:crossBetween val="between"/>
      </c:valAx>
    </c:plotArea>
    <c:plotVisOnly val="1"/>
    <c:dispBlanksAs val="gap"/>
    <c:showDLblsOverMax val="0"/>
  </c:chart>
  <c:txPr>
    <a:bodyPr/>
    <a:lstStyle/>
    <a:p>
      <a:pPr>
        <a:defRPr sz="1800"/>
      </a:pPr>
      <a:endParaRPr lang="ar-AE"/>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281637368967"/>
          <c:y val="3.43750138886273E-2"/>
          <c:w val="0.69051069224975203"/>
          <c:h val="0.96562498611137304"/>
        </c:manualLayout>
      </c:layout>
      <c:barChart>
        <c:barDir val="bar"/>
        <c:grouping val="clustered"/>
        <c:varyColors val="0"/>
        <c:ser>
          <c:idx val="0"/>
          <c:order val="0"/>
          <c:tx>
            <c:strRef>
              <c:f>Sheet1!$B$1</c:f>
              <c:strCache>
                <c:ptCount val="1"/>
                <c:pt idx="0">
                  <c:v>Reason</c:v>
                </c:pt>
              </c:strCache>
            </c:strRef>
          </c:tx>
          <c:spPr>
            <a:solidFill>
              <a:schemeClr val="accent5"/>
            </a:solidFill>
          </c:spPr>
          <c:invertIfNegative val="0"/>
          <c:dPt>
            <c:idx val="2"/>
            <c:invertIfNegative val="0"/>
            <c:bubble3D val="0"/>
            <c:extLst>
              <c:ext xmlns:c16="http://schemas.microsoft.com/office/drawing/2014/chart" uri="{C3380CC4-5D6E-409C-BE32-E72D297353CC}">
                <c16:uniqueId val="{00000000-0554-462D-A674-E9D9203609B8}"/>
              </c:ext>
            </c:extLst>
          </c:dPt>
          <c:dPt>
            <c:idx val="5"/>
            <c:invertIfNegative val="0"/>
            <c:bubble3D val="0"/>
            <c:extLst>
              <c:ext xmlns:c16="http://schemas.microsoft.com/office/drawing/2014/chart" uri="{C3380CC4-5D6E-409C-BE32-E72D297353CC}">
                <c16:uniqueId val="{00000001-0554-462D-A674-E9D9203609B8}"/>
              </c:ext>
            </c:extLst>
          </c:dPt>
          <c:dPt>
            <c:idx val="9"/>
            <c:invertIfNegative val="0"/>
            <c:bubble3D val="0"/>
            <c:extLst>
              <c:ext xmlns:c16="http://schemas.microsoft.com/office/drawing/2014/chart" uri="{C3380CC4-5D6E-409C-BE32-E72D297353CC}">
                <c16:uniqueId val="{00000002-0554-462D-A674-E9D9203609B8}"/>
              </c:ext>
            </c:extLst>
          </c:dPt>
          <c:dPt>
            <c:idx val="10"/>
            <c:invertIfNegative val="0"/>
            <c:bubble3D val="0"/>
            <c:extLst>
              <c:ext xmlns:c16="http://schemas.microsoft.com/office/drawing/2014/chart" uri="{C3380CC4-5D6E-409C-BE32-E72D297353CC}">
                <c16:uniqueId val="{00000003-0554-462D-A674-E9D9203609B8}"/>
              </c:ext>
            </c:extLst>
          </c:dPt>
          <c:dLbls>
            <c:spPr>
              <a:noFill/>
              <a:ln>
                <a:noFill/>
              </a:ln>
              <a:effectLst/>
            </c:spPr>
            <c:txPr>
              <a:bodyPr/>
              <a:lstStyle/>
              <a:p>
                <a:pPr>
                  <a:defRPr sz="1000"/>
                </a:pPr>
                <a:endParaRPr lang="ar-A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Provides convenience in a busy life</c:v>
                </c:pt>
                <c:pt idx="1">
                  <c:v>I don’t have to visit multiple departments for a single activity within my bank (Like taking loans, opening account)</c:v>
                </c:pt>
                <c:pt idx="2">
                  <c:v>My Bank can act as a one-stop solution for all my financial needs.</c:v>
                </c:pt>
                <c:pt idx="3">
                  <c:v>Time taken for any service is shorter than usual</c:v>
                </c:pt>
                <c:pt idx="4">
                  <c:v>Gives suggestions as per my needs based on my preferences &amp; usage</c:v>
                </c:pt>
                <c:pt idx="5">
                  <c:v>It gives me a feeling that their products &amp; services are designed for me</c:v>
                </c:pt>
                <c:pt idx="6">
                  <c:v>Has advanced systems like chatbots (artificial intelligence based robot assistant) or digital kiosks where I can open an account by myself or some other technological development is enriching my experience</c:v>
                </c:pt>
                <c:pt idx="7">
                  <c:v>My bank is active digitally and maintains a connection with me through social media (Facebook, Twitter, etc.)</c:v>
                </c:pt>
              </c:strCache>
            </c:strRef>
          </c:cat>
          <c:val>
            <c:numRef>
              <c:f>Sheet1!$B$2:$B$9</c:f>
              <c:numCache>
                <c:formatCode>0</c:formatCode>
                <c:ptCount val="8"/>
                <c:pt idx="0">
                  <c:v>77.599999999999994</c:v>
                </c:pt>
                <c:pt idx="1">
                  <c:v>72.900000000000006</c:v>
                </c:pt>
                <c:pt idx="2">
                  <c:v>72.900000000000006</c:v>
                </c:pt>
                <c:pt idx="3">
                  <c:v>71.2</c:v>
                </c:pt>
                <c:pt idx="4">
                  <c:v>69.599999999999994</c:v>
                </c:pt>
                <c:pt idx="5">
                  <c:v>69.3</c:v>
                </c:pt>
                <c:pt idx="6">
                  <c:v>68.099999999999994</c:v>
                </c:pt>
                <c:pt idx="7">
                  <c:v>67.3</c:v>
                </c:pt>
              </c:numCache>
            </c:numRef>
          </c:val>
          <c:extLst>
            <c:ext xmlns:c16="http://schemas.microsoft.com/office/drawing/2014/chart" uri="{C3380CC4-5D6E-409C-BE32-E72D297353CC}">
              <c16:uniqueId val="{00000004-0554-462D-A674-E9D9203609B8}"/>
            </c:ext>
          </c:extLst>
        </c:ser>
        <c:dLbls>
          <c:showLegendKey val="0"/>
          <c:showVal val="0"/>
          <c:showCatName val="0"/>
          <c:showSerName val="0"/>
          <c:showPercent val="0"/>
          <c:showBubbleSize val="0"/>
        </c:dLbls>
        <c:gapWidth val="50"/>
        <c:axId val="-2124999360"/>
        <c:axId val="-2125060720"/>
      </c:barChart>
      <c:catAx>
        <c:axId val="-2124999360"/>
        <c:scaling>
          <c:orientation val="maxMin"/>
        </c:scaling>
        <c:delete val="1"/>
        <c:axPos val="l"/>
        <c:numFmt formatCode="General" sourceLinked="0"/>
        <c:majorTickMark val="out"/>
        <c:minorTickMark val="none"/>
        <c:tickLblPos val="nextTo"/>
        <c:crossAx val="-2125060720"/>
        <c:crosses val="autoZero"/>
        <c:auto val="1"/>
        <c:lblAlgn val="ctr"/>
        <c:lblOffset val="100"/>
        <c:noMultiLvlLbl val="0"/>
      </c:catAx>
      <c:valAx>
        <c:axId val="-2125060720"/>
        <c:scaling>
          <c:orientation val="minMax"/>
          <c:max val="100"/>
          <c:min val="0"/>
        </c:scaling>
        <c:delete val="1"/>
        <c:axPos val="t"/>
        <c:numFmt formatCode="0" sourceLinked="1"/>
        <c:majorTickMark val="out"/>
        <c:minorTickMark val="none"/>
        <c:tickLblPos val="nextTo"/>
        <c:crossAx val="-2124999360"/>
        <c:crosses val="autoZero"/>
        <c:crossBetween val="between"/>
      </c:valAx>
    </c:plotArea>
    <c:plotVisOnly val="1"/>
    <c:dispBlanksAs val="gap"/>
    <c:showDLblsOverMax val="0"/>
  </c:chart>
  <c:txPr>
    <a:bodyPr/>
    <a:lstStyle/>
    <a:p>
      <a:pPr>
        <a:defRPr sz="1800"/>
      </a:pPr>
      <a:endParaRPr lang="ar-AE"/>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2450883826987501E-2"/>
          <c:y val="9.4517874991299197E-2"/>
          <c:w val="0.94597728904558898"/>
          <c:h val="0.694064204725519"/>
        </c:manualLayout>
      </c:layout>
      <c:barChart>
        <c:barDir val="col"/>
        <c:grouping val="clustered"/>
        <c:varyColors val="0"/>
        <c:ser>
          <c:idx val="1"/>
          <c:order val="0"/>
          <c:tx>
            <c:strRef>
              <c:f>Sheet1!$B$1</c:f>
              <c:strCache>
                <c:ptCount val="1"/>
                <c:pt idx="0">
                  <c:v>Year 2015</c:v>
                </c:pt>
              </c:strCache>
            </c:strRef>
          </c:tx>
          <c:spPr>
            <a:solidFill>
              <a:schemeClr val="accent6">
                <a:lumMod val="40000"/>
                <a:lumOff val="60000"/>
              </a:schemeClr>
            </a:solidFill>
            <a:ln>
              <a:noFill/>
            </a:ln>
            <a:effectLst/>
          </c:spPr>
          <c:invertIfNegative val="0"/>
          <c:dPt>
            <c:idx val="0"/>
            <c:invertIfNegative val="0"/>
            <c:bubble3D val="0"/>
            <c:spPr>
              <a:solidFill>
                <a:schemeClr val="bg2"/>
              </a:solidFill>
              <a:ln>
                <a:noFill/>
              </a:ln>
              <a:effectLst/>
            </c:spPr>
            <c:extLst>
              <c:ext xmlns:c16="http://schemas.microsoft.com/office/drawing/2014/chart" uri="{C3380CC4-5D6E-409C-BE32-E72D297353CC}">
                <c16:uniqueId val="{00000001-C031-4785-9E54-95ABA0808732}"/>
              </c:ext>
            </c:extLst>
          </c:dPt>
          <c:dPt>
            <c:idx val="1"/>
            <c:invertIfNegative val="0"/>
            <c:bubble3D val="0"/>
            <c:spPr>
              <a:solidFill>
                <a:schemeClr val="bg2"/>
              </a:solidFill>
              <a:ln>
                <a:noFill/>
              </a:ln>
              <a:effectLst/>
            </c:spPr>
            <c:extLst>
              <c:ext xmlns:c16="http://schemas.microsoft.com/office/drawing/2014/chart" uri="{C3380CC4-5D6E-409C-BE32-E72D297353CC}">
                <c16:uniqueId val="{00000003-C031-4785-9E54-95ABA0808732}"/>
              </c:ext>
            </c:extLst>
          </c:dPt>
          <c:dPt>
            <c:idx val="2"/>
            <c:invertIfNegative val="0"/>
            <c:bubble3D val="0"/>
            <c:spPr>
              <a:solidFill>
                <a:schemeClr val="bg2"/>
              </a:solidFill>
              <a:ln>
                <a:noFill/>
              </a:ln>
              <a:effectLst/>
            </c:spPr>
            <c:extLst>
              <c:ext xmlns:c16="http://schemas.microsoft.com/office/drawing/2014/chart" uri="{C3380CC4-5D6E-409C-BE32-E72D297353CC}">
                <c16:uniqueId val="{00000005-C031-4785-9E54-95ABA0808732}"/>
              </c:ext>
            </c:extLst>
          </c:dPt>
          <c:dPt>
            <c:idx val="3"/>
            <c:invertIfNegative val="0"/>
            <c:bubble3D val="0"/>
            <c:spPr>
              <a:solidFill>
                <a:schemeClr val="bg2"/>
              </a:solidFill>
              <a:ln>
                <a:noFill/>
              </a:ln>
              <a:effectLst/>
            </c:spPr>
            <c:extLst>
              <c:ext xmlns:c16="http://schemas.microsoft.com/office/drawing/2014/chart" uri="{C3380CC4-5D6E-409C-BE32-E72D297353CC}">
                <c16:uniqueId val="{00000007-C031-4785-9E54-95ABA0808732}"/>
              </c:ext>
            </c:extLst>
          </c:dPt>
          <c:dPt>
            <c:idx val="4"/>
            <c:invertIfNegative val="0"/>
            <c:bubble3D val="0"/>
            <c:spPr>
              <a:solidFill>
                <a:schemeClr val="bg2"/>
              </a:solidFill>
              <a:ln>
                <a:noFill/>
              </a:ln>
              <a:effectLst/>
            </c:spPr>
            <c:extLst>
              <c:ext xmlns:c16="http://schemas.microsoft.com/office/drawing/2014/chart" uri="{C3380CC4-5D6E-409C-BE32-E72D297353CC}">
                <c16:uniqueId val="{00000009-C031-4785-9E54-95ABA0808732}"/>
              </c:ext>
            </c:extLst>
          </c:dPt>
          <c:dPt>
            <c:idx val="5"/>
            <c:invertIfNegative val="0"/>
            <c:bubble3D val="0"/>
            <c:spPr>
              <a:solidFill>
                <a:schemeClr val="bg2"/>
              </a:solidFill>
              <a:ln>
                <a:noFill/>
              </a:ln>
              <a:effectLst/>
            </c:spPr>
            <c:extLst>
              <c:ext xmlns:c16="http://schemas.microsoft.com/office/drawing/2014/chart" uri="{C3380CC4-5D6E-409C-BE32-E72D297353CC}">
                <c16:uniqueId val="{0000000B-C031-4785-9E54-95ABA0808732}"/>
              </c:ext>
            </c:extLst>
          </c:dPt>
          <c:dPt>
            <c:idx val="6"/>
            <c:invertIfNegative val="0"/>
            <c:bubble3D val="0"/>
            <c:spPr>
              <a:solidFill>
                <a:schemeClr val="bg2"/>
              </a:solidFill>
              <a:ln>
                <a:noFill/>
              </a:ln>
              <a:effectLst/>
            </c:spPr>
            <c:extLst>
              <c:ext xmlns:c16="http://schemas.microsoft.com/office/drawing/2014/chart" uri="{C3380CC4-5D6E-409C-BE32-E72D297353CC}">
                <c16:uniqueId val="{0000000D-C031-4785-9E54-95ABA0808732}"/>
              </c:ext>
            </c:extLst>
          </c:dPt>
          <c:dPt>
            <c:idx val="7"/>
            <c:invertIfNegative val="0"/>
            <c:bubble3D val="0"/>
            <c:spPr>
              <a:solidFill>
                <a:schemeClr val="bg2"/>
              </a:solidFill>
              <a:ln>
                <a:noFill/>
              </a:ln>
              <a:effectLst/>
            </c:spPr>
            <c:extLst>
              <c:ext xmlns:c16="http://schemas.microsoft.com/office/drawing/2014/chart" uri="{C3380CC4-5D6E-409C-BE32-E72D297353CC}">
                <c16:uniqueId val="{0000000F-C031-4785-9E54-95ABA0808732}"/>
              </c:ext>
            </c:extLst>
          </c:dPt>
          <c:dPt>
            <c:idx val="8"/>
            <c:invertIfNegative val="0"/>
            <c:bubble3D val="0"/>
            <c:spPr>
              <a:solidFill>
                <a:schemeClr val="bg2"/>
              </a:solidFill>
              <a:ln>
                <a:noFill/>
              </a:ln>
              <a:effectLst/>
            </c:spPr>
            <c:extLst>
              <c:ext xmlns:c16="http://schemas.microsoft.com/office/drawing/2014/chart" uri="{C3380CC4-5D6E-409C-BE32-E72D297353CC}">
                <c16:uniqueId val="{00000011-C031-4785-9E54-95ABA0808732}"/>
              </c:ext>
            </c:extLst>
          </c:dPt>
          <c:dPt>
            <c:idx val="9"/>
            <c:invertIfNegative val="0"/>
            <c:bubble3D val="0"/>
            <c:spPr>
              <a:solidFill>
                <a:schemeClr val="bg2"/>
              </a:solidFill>
              <a:ln>
                <a:noFill/>
              </a:ln>
              <a:effectLst/>
            </c:spPr>
            <c:extLst>
              <c:ext xmlns:c16="http://schemas.microsoft.com/office/drawing/2014/chart" uri="{C3380CC4-5D6E-409C-BE32-E72D297353CC}">
                <c16:uniqueId val="{00000013-C031-4785-9E54-95ABA0808732}"/>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000000"/>
                    </a:solidFill>
                    <a:latin typeface="+mn-lt"/>
                    <a:ea typeface="+mn-ea"/>
                    <a:cs typeface="+mn-cs"/>
                  </a:defRPr>
                </a:pPr>
                <a:endParaRPr lang="ar-A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
                <c:pt idx="0">
                  <c:v>Banks</c:v>
                </c:pt>
              </c:strCache>
            </c:strRef>
          </c:cat>
          <c:val>
            <c:numRef>
              <c:f>Sheet1!$B$2:$B$11</c:f>
              <c:numCache>
                <c:formatCode>General</c:formatCode>
                <c:ptCount val="1"/>
                <c:pt idx="0">
                  <c:v>70</c:v>
                </c:pt>
              </c:numCache>
            </c:numRef>
          </c:val>
          <c:extLst>
            <c:ext xmlns:c16="http://schemas.microsoft.com/office/drawing/2014/chart" uri="{C3380CC4-5D6E-409C-BE32-E72D297353CC}">
              <c16:uniqueId val="{00000000-7DE7-4286-98B3-B0A1D291A8B4}"/>
            </c:ext>
          </c:extLst>
        </c:ser>
        <c:ser>
          <c:idx val="0"/>
          <c:order val="1"/>
          <c:tx>
            <c:strRef>
              <c:f>Sheet1!$C$1</c:f>
              <c:strCache>
                <c:ptCount val="1"/>
                <c:pt idx="0">
                  <c:v>Year 2016</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000000"/>
                    </a:solidFill>
                    <a:latin typeface="+mn-lt"/>
                    <a:ea typeface="+mn-ea"/>
                    <a:cs typeface="+mn-cs"/>
                  </a:defRPr>
                </a:pPr>
                <a:endParaRPr lang="ar-A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
                <c:pt idx="0">
                  <c:v>Banks</c:v>
                </c:pt>
              </c:strCache>
            </c:strRef>
          </c:cat>
          <c:val>
            <c:numRef>
              <c:f>Sheet1!$C$2:$C$11</c:f>
              <c:numCache>
                <c:formatCode>General</c:formatCode>
                <c:ptCount val="1"/>
                <c:pt idx="0">
                  <c:v>72</c:v>
                </c:pt>
              </c:numCache>
            </c:numRef>
          </c:val>
          <c:extLst>
            <c:ext xmlns:c16="http://schemas.microsoft.com/office/drawing/2014/chart" uri="{C3380CC4-5D6E-409C-BE32-E72D297353CC}">
              <c16:uniqueId val="{00000001-7DE7-4286-98B3-B0A1D291A8B4}"/>
            </c:ext>
          </c:extLst>
        </c:ser>
        <c:ser>
          <c:idx val="2"/>
          <c:order val="2"/>
          <c:tx>
            <c:strRef>
              <c:f>Sheet1!$D$1</c:f>
              <c:strCache>
                <c:ptCount val="1"/>
                <c:pt idx="0">
                  <c:v>Year 2017</c:v>
                </c:pt>
              </c:strCache>
            </c:strRef>
          </c:tx>
          <c:spPr>
            <a:solidFill>
              <a:schemeClr val="accent4"/>
            </a:solidFill>
            <a:ln>
              <a:noFill/>
            </a:ln>
            <a:effectLst/>
          </c:spPr>
          <c:invertIfNegative val="0"/>
          <c:dLbls>
            <c:dLbl>
              <c:idx val="0"/>
              <c:layout>
                <c:manualLayout>
                  <c:x val="-8.5344597112840042E-17"/>
                  <c:y val="0.12067693638347074"/>
                </c:manualLayout>
              </c:layout>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ar-AE"/>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2971-4547-A314-C1E6E17B17F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ar-A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
                <c:pt idx="0">
                  <c:v>Banks</c:v>
                </c:pt>
              </c:strCache>
            </c:strRef>
          </c:cat>
          <c:val>
            <c:numRef>
              <c:f>Sheet1!$D$2:$D$11</c:f>
              <c:numCache>
                <c:formatCode>General</c:formatCode>
                <c:ptCount val="1"/>
                <c:pt idx="0">
                  <c:v>76</c:v>
                </c:pt>
              </c:numCache>
            </c:numRef>
          </c:val>
          <c:extLst>
            <c:ext xmlns:c16="http://schemas.microsoft.com/office/drawing/2014/chart" uri="{C3380CC4-5D6E-409C-BE32-E72D297353CC}">
              <c16:uniqueId val="{00000015-2971-4547-A314-C1E6E17B17F4}"/>
            </c:ext>
          </c:extLst>
        </c:ser>
        <c:ser>
          <c:idx val="3"/>
          <c:order val="3"/>
          <c:tx>
            <c:strRef>
              <c:f>Sheet1!$E$1</c:f>
              <c:strCache>
                <c:ptCount val="1"/>
                <c:pt idx="0">
                  <c:v>Year 2018</c:v>
                </c:pt>
              </c:strCache>
            </c:strRef>
          </c:tx>
          <c:spPr>
            <a:solidFill>
              <a:schemeClr val="accent6">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ar-A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
                <c:pt idx="0">
                  <c:v>Banks</c:v>
                </c:pt>
              </c:strCache>
            </c:strRef>
          </c:cat>
          <c:val>
            <c:numRef>
              <c:f>Sheet1!$E$2:$E$11</c:f>
              <c:numCache>
                <c:formatCode>General</c:formatCode>
                <c:ptCount val="1"/>
                <c:pt idx="0">
                  <c:v>83</c:v>
                </c:pt>
              </c:numCache>
            </c:numRef>
          </c:val>
          <c:extLst>
            <c:ext xmlns:c16="http://schemas.microsoft.com/office/drawing/2014/chart" uri="{C3380CC4-5D6E-409C-BE32-E72D297353CC}">
              <c16:uniqueId val="{00000014-101D-4E2E-A155-A3CE0514025E}"/>
            </c:ext>
          </c:extLst>
        </c:ser>
        <c:dLbls>
          <c:showLegendKey val="0"/>
          <c:showVal val="0"/>
          <c:showCatName val="0"/>
          <c:showSerName val="0"/>
          <c:showPercent val="0"/>
          <c:showBubbleSize val="0"/>
        </c:dLbls>
        <c:gapWidth val="150"/>
        <c:axId val="-2118219600"/>
        <c:axId val="-2118216848"/>
      </c:barChart>
      <c:catAx>
        <c:axId val="-2118219600"/>
        <c:scaling>
          <c:orientation val="minMax"/>
        </c:scaling>
        <c:delete val="1"/>
        <c:axPos val="b"/>
        <c:numFmt formatCode="General" sourceLinked="1"/>
        <c:majorTickMark val="out"/>
        <c:minorTickMark val="none"/>
        <c:tickLblPos val="nextTo"/>
        <c:crossAx val="-2118216848"/>
        <c:crosses val="autoZero"/>
        <c:auto val="1"/>
        <c:lblAlgn val="ctr"/>
        <c:lblOffset val="100"/>
        <c:noMultiLvlLbl val="0"/>
      </c:catAx>
      <c:valAx>
        <c:axId val="-2118216848"/>
        <c:scaling>
          <c:orientation val="minMax"/>
          <c:min val="0"/>
        </c:scaling>
        <c:delete val="1"/>
        <c:axPos val="l"/>
        <c:title>
          <c:tx>
            <c:rich>
              <a:bodyPr rot="-5400000" spcFirstLastPara="1" vertOverflow="ellipsis" vert="horz" wrap="square" anchor="ctr" anchorCtr="1"/>
              <a:lstStyle/>
              <a:p>
                <a:pPr>
                  <a:defRPr sz="1000" b="0" i="0" u="none" strike="noStrike" kern="1200" baseline="0">
                    <a:solidFill>
                      <a:schemeClr val="bg2">
                        <a:lumMod val="50000"/>
                      </a:schemeClr>
                    </a:solidFill>
                    <a:latin typeface="+mn-lt"/>
                    <a:ea typeface="+mn-ea"/>
                    <a:cs typeface="+mn-cs"/>
                  </a:defRPr>
                </a:pPr>
                <a:r>
                  <a:rPr lang="en-US" sz="1000" b="0" dirty="0">
                    <a:solidFill>
                      <a:schemeClr val="bg2">
                        <a:lumMod val="50000"/>
                      </a:schemeClr>
                    </a:solidFill>
                  </a:rPr>
                  <a:t>Positive (4&amp;5)</a:t>
                </a:r>
              </a:p>
            </c:rich>
          </c:tx>
          <c:layout>
            <c:manualLayout>
              <c:xMode val="edge"/>
              <c:yMode val="edge"/>
              <c:x val="2.1542517069417799E-2"/>
              <c:y val="0.23491258735586301"/>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bg2">
                      <a:lumMod val="50000"/>
                    </a:schemeClr>
                  </a:solidFill>
                  <a:latin typeface="+mn-lt"/>
                  <a:ea typeface="+mn-ea"/>
                  <a:cs typeface="+mn-cs"/>
                </a:defRPr>
              </a:pPr>
              <a:endParaRPr lang="ar-AE"/>
            </a:p>
          </c:txPr>
        </c:title>
        <c:numFmt formatCode="General" sourceLinked="1"/>
        <c:majorTickMark val="out"/>
        <c:minorTickMark val="none"/>
        <c:tickLblPos val="nextTo"/>
        <c:crossAx val="-2118219600"/>
        <c:crosses val="autoZero"/>
        <c:crossBetween val="between"/>
      </c:valAx>
      <c:spPr>
        <a:noFill/>
        <a:ln>
          <a:noFill/>
        </a:ln>
        <a:effectLst/>
      </c:spPr>
    </c:plotArea>
    <c:legend>
      <c:legendPos val="b"/>
      <c:layout>
        <c:manualLayout>
          <c:xMode val="edge"/>
          <c:yMode val="edge"/>
          <c:x val="0.113587212311464"/>
          <c:y val="0.82594878769043101"/>
          <c:w val="0.88641278768853604"/>
          <c:h val="0.17405121230956899"/>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ar-AE"/>
        </a:p>
      </c:txPr>
    </c:legend>
    <c:plotVisOnly val="1"/>
    <c:dispBlanksAs val="gap"/>
    <c:showDLblsOverMax val="0"/>
  </c:chart>
  <c:spPr>
    <a:noFill/>
    <a:ln>
      <a:noFill/>
    </a:ln>
    <a:effectLst/>
  </c:spPr>
  <c:txPr>
    <a:bodyPr/>
    <a:lstStyle/>
    <a:p>
      <a:pPr>
        <a:defRPr/>
      </a:pPr>
      <a:endParaRPr lang="ar-AE"/>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9469435197528898"/>
          <c:y val="0.112177976287318"/>
          <c:w val="0.60867929737249504"/>
          <c:h val="0.67051757870892403"/>
        </c:manualLayout>
      </c:layout>
      <c:barChart>
        <c:barDir val="bar"/>
        <c:grouping val="percentStacked"/>
        <c:varyColors val="0"/>
        <c:ser>
          <c:idx val="1"/>
          <c:order val="0"/>
          <c:tx>
            <c:strRef>
              <c:f>Sheet1!$A$2</c:f>
              <c:strCache>
                <c:ptCount val="1"/>
                <c:pt idx="0">
                  <c:v>Equal or better than last yr</c:v>
                </c:pt>
              </c:strCache>
            </c:strRef>
          </c:tx>
          <c:spPr>
            <a:solidFill>
              <a:srgbClr val="92D050"/>
            </a:solidFill>
            <a:ln>
              <a:noFill/>
            </a:ln>
            <a:effectLst/>
          </c:spPr>
          <c:invertIfNegative val="0"/>
          <c:dPt>
            <c:idx val="0"/>
            <c:invertIfNegative val="0"/>
            <c:bubble3D val="0"/>
            <c:spPr>
              <a:solidFill>
                <a:srgbClr val="92D050"/>
              </a:solidFill>
              <a:ln>
                <a:noFill/>
              </a:ln>
              <a:effectLst/>
            </c:spPr>
            <c:extLst>
              <c:ext xmlns:c16="http://schemas.microsoft.com/office/drawing/2014/chart" uri="{C3380CC4-5D6E-409C-BE32-E72D297353CC}">
                <c16:uniqueId val="{00000001-A8CE-4C94-B1D7-65A05EB47D3B}"/>
              </c:ext>
            </c:extLst>
          </c:dPt>
          <c:dPt>
            <c:idx val="1"/>
            <c:invertIfNegative val="0"/>
            <c:bubble3D val="0"/>
            <c:spPr>
              <a:solidFill>
                <a:srgbClr val="92D050"/>
              </a:solidFill>
              <a:ln>
                <a:noFill/>
              </a:ln>
              <a:effectLst/>
            </c:spPr>
            <c:extLst>
              <c:ext xmlns:c16="http://schemas.microsoft.com/office/drawing/2014/chart" uri="{C3380CC4-5D6E-409C-BE32-E72D297353CC}">
                <c16:uniqueId val="{00000003-A8CE-4C94-B1D7-65A05EB47D3B}"/>
              </c:ext>
            </c:extLst>
          </c:dPt>
          <c:dPt>
            <c:idx val="2"/>
            <c:invertIfNegative val="0"/>
            <c:bubble3D val="0"/>
            <c:spPr>
              <a:solidFill>
                <a:srgbClr val="92D050"/>
              </a:solidFill>
              <a:ln>
                <a:noFill/>
              </a:ln>
              <a:effectLst/>
            </c:spPr>
            <c:extLst>
              <c:ext xmlns:c16="http://schemas.microsoft.com/office/drawing/2014/chart" uri="{C3380CC4-5D6E-409C-BE32-E72D297353CC}">
                <c16:uniqueId val="{00000005-A8CE-4C94-B1D7-65A05EB47D3B}"/>
              </c:ext>
            </c:extLst>
          </c:dPt>
          <c:dPt>
            <c:idx val="3"/>
            <c:invertIfNegative val="0"/>
            <c:bubble3D val="0"/>
            <c:spPr>
              <a:solidFill>
                <a:srgbClr val="92D050"/>
              </a:solidFill>
              <a:ln>
                <a:noFill/>
              </a:ln>
              <a:effectLst/>
            </c:spPr>
            <c:extLst>
              <c:ext xmlns:c16="http://schemas.microsoft.com/office/drawing/2014/chart" uri="{C3380CC4-5D6E-409C-BE32-E72D297353CC}">
                <c16:uniqueId val="{00000007-A8CE-4C94-B1D7-65A05EB47D3B}"/>
              </c:ext>
            </c:extLst>
          </c:dPt>
          <c:dPt>
            <c:idx val="4"/>
            <c:invertIfNegative val="0"/>
            <c:bubble3D val="0"/>
            <c:spPr>
              <a:solidFill>
                <a:srgbClr val="92D050"/>
              </a:solidFill>
              <a:ln>
                <a:noFill/>
              </a:ln>
              <a:effectLst/>
            </c:spPr>
            <c:extLst>
              <c:ext xmlns:c16="http://schemas.microsoft.com/office/drawing/2014/chart" uri="{C3380CC4-5D6E-409C-BE32-E72D297353CC}">
                <c16:uniqueId val="{00000009-A8CE-4C94-B1D7-65A05EB47D3B}"/>
              </c:ext>
            </c:extLst>
          </c:dPt>
          <c:dPt>
            <c:idx val="5"/>
            <c:invertIfNegative val="0"/>
            <c:bubble3D val="0"/>
            <c:spPr>
              <a:solidFill>
                <a:srgbClr val="92D050"/>
              </a:solidFill>
              <a:ln>
                <a:noFill/>
              </a:ln>
              <a:effectLst/>
            </c:spPr>
            <c:extLst>
              <c:ext xmlns:c16="http://schemas.microsoft.com/office/drawing/2014/chart" uri="{C3380CC4-5D6E-409C-BE32-E72D297353CC}">
                <c16:uniqueId val="{0000000B-A8CE-4C94-B1D7-65A05EB47D3B}"/>
              </c:ext>
            </c:extLst>
          </c:dPt>
          <c:dPt>
            <c:idx val="6"/>
            <c:invertIfNegative val="0"/>
            <c:bubble3D val="0"/>
            <c:spPr>
              <a:solidFill>
                <a:srgbClr val="92D050"/>
              </a:solidFill>
              <a:ln>
                <a:noFill/>
              </a:ln>
              <a:effectLst/>
            </c:spPr>
            <c:extLst>
              <c:ext xmlns:c16="http://schemas.microsoft.com/office/drawing/2014/chart" uri="{C3380CC4-5D6E-409C-BE32-E72D297353CC}">
                <c16:uniqueId val="{0000000D-A8CE-4C94-B1D7-65A05EB47D3B}"/>
              </c:ext>
            </c:extLst>
          </c:dPt>
          <c:dPt>
            <c:idx val="7"/>
            <c:invertIfNegative val="0"/>
            <c:bubble3D val="0"/>
            <c:spPr>
              <a:solidFill>
                <a:srgbClr val="92D050"/>
              </a:solidFill>
              <a:ln>
                <a:noFill/>
              </a:ln>
              <a:effectLst/>
            </c:spPr>
            <c:extLst>
              <c:ext xmlns:c16="http://schemas.microsoft.com/office/drawing/2014/chart" uri="{C3380CC4-5D6E-409C-BE32-E72D297353CC}">
                <c16:uniqueId val="{0000000F-A8CE-4C94-B1D7-65A05EB47D3B}"/>
              </c:ext>
            </c:extLst>
          </c:dPt>
          <c:dPt>
            <c:idx val="8"/>
            <c:invertIfNegative val="0"/>
            <c:bubble3D val="0"/>
            <c:spPr>
              <a:solidFill>
                <a:srgbClr val="92D050"/>
              </a:solidFill>
              <a:ln>
                <a:noFill/>
              </a:ln>
              <a:effectLst/>
            </c:spPr>
            <c:extLst>
              <c:ext xmlns:c16="http://schemas.microsoft.com/office/drawing/2014/chart" uri="{C3380CC4-5D6E-409C-BE32-E72D297353CC}">
                <c16:uniqueId val="{00000011-A8CE-4C94-B1D7-65A05EB47D3B}"/>
              </c:ext>
            </c:extLst>
          </c:dPt>
          <c:dPt>
            <c:idx val="9"/>
            <c:invertIfNegative val="0"/>
            <c:bubble3D val="0"/>
            <c:spPr>
              <a:solidFill>
                <a:srgbClr val="92D050"/>
              </a:solidFill>
              <a:ln>
                <a:noFill/>
              </a:ln>
              <a:effectLst/>
            </c:spPr>
            <c:extLst>
              <c:ext xmlns:c16="http://schemas.microsoft.com/office/drawing/2014/chart" uri="{C3380CC4-5D6E-409C-BE32-E72D297353CC}">
                <c16:uniqueId val="{00000013-A8CE-4C94-B1D7-65A05EB47D3B}"/>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000000"/>
                    </a:solidFill>
                    <a:latin typeface="+mn-lt"/>
                    <a:ea typeface="+mn-ea"/>
                    <a:cs typeface="+mn-cs"/>
                  </a:defRPr>
                </a:pPr>
                <a:endParaRPr lang="ar-A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Year 2015</c:v>
                </c:pt>
                <c:pt idx="1">
                  <c:v>Year 2016</c:v>
                </c:pt>
                <c:pt idx="2">
                  <c:v>Year 2017</c:v>
                </c:pt>
                <c:pt idx="3">
                  <c:v>Year 2018</c:v>
                </c:pt>
              </c:strCache>
            </c:strRef>
          </c:cat>
          <c:val>
            <c:numRef>
              <c:f>Sheet1!$B$2:$E$2</c:f>
              <c:numCache>
                <c:formatCode>General</c:formatCode>
                <c:ptCount val="4"/>
                <c:pt idx="0">
                  <c:v>89</c:v>
                </c:pt>
                <c:pt idx="1">
                  <c:v>83</c:v>
                </c:pt>
                <c:pt idx="2">
                  <c:v>84</c:v>
                </c:pt>
                <c:pt idx="3">
                  <c:v>87</c:v>
                </c:pt>
              </c:numCache>
            </c:numRef>
          </c:val>
          <c:extLst>
            <c:ext xmlns:c16="http://schemas.microsoft.com/office/drawing/2014/chart" uri="{C3380CC4-5D6E-409C-BE32-E72D297353CC}">
              <c16:uniqueId val="{00000000-7DE7-4286-98B3-B0A1D291A8B4}"/>
            </c:ext>
          </c:extLst>
        </c:ser>
        <c:ser>
          <c:idx val="0"/>
          <c:order val="1"/>
          <c:tx>
            <c:strRef>
              <c:f>Sheet1!$A$3</c:f>
              <c:strCache>
                <c:ptCount val="1"/>
                <c:pt idx="0">
                  <c:v>Worse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ar-A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Year 2015</c:v>
                </c:pt>
                <c:pt idx="1">
                  <c:v>Year 2016</c:v>
                </c:pt>
                <c:pt idx="2">
                  <c:v>Year 2017</c:v>
                </c:pt>
                <c:pt idx="3">
                  <c:v>Year 2018</c:v>
                </c:pt>
              </c:strCache>
            </c:strRef>
          </c:cat>
          <c:val>
            <c:numRef>
              <c:f>Sheet1!$B$3:$E$3</c:f>
              <c:numCache>
                <c:formatCode>General</c:formatCode>
                <c:ptCount val="4"/>
                <c:pt idx="0">
                  <c:v>8</c:v>
                </c:pt>
                <c:pt idx="1">
                  <c:v>13</c:v>
                </c:pt>
                <c:pt idx="2">
                  <c:v>13</c:v>
                </c:pt>
                <c:pt idx="3">
                  <c:v>13</c:v>
                </c:pt>
              </c:numCache>
            </c:numRef>
          </c:val>
          <c:extLst>
            <c:ext xmlns:c16="http://schemas.microsoft.com/office/drawing/2014/chart" uri="{C3380CC4-5D6E-409C-BE32-E72D297353CC}">
              <c16:uniqueId val="{00000001-7DE7-4286-98B3-B0A1D291A8B4}"/>
            </c:ext>
          </c:extLst>
        </c:ser>
        <c:ser>
          <c:idx val="2"/>
          <c:order val="2"/>
          <c:tx>
            <c:strRef>
              <c:f>Sheet1!$A$4</c:f>
              <c:strCache>
                <c:ptCount val="1"/>
                <c:pt idx="0">
                  <c:v>Don’t Know</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ar-A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Year 2015</c:v>
                </c:pt>
                <c:pt idx="1">
                  <c:v>Year 2016</c:v>
                </c:pt>
                <c:pt idx="2">
                  <c:v>Year 2017</c:v>
                </c:pt>
                <c:pt idx="3">
                  <c:v>Year 2018</c:v>
                </c:pt>
              </c:strCache>
            </c:strRef>
          </c:cat>
          <c:val>
            <c:numRef>
              <c:f>Sheet1!$B$4:$E$4</c:f>
              <c:numCache>
                <c:formatCode>General</c:formatCode>
                <c:ptCount val="4"/>
                <c:pt idx="0">
                  <c:v>3</c:v>
                </c:pt>
                <c:pt idx="1">
                  <c:v>4</c:v>
                </c:pt>
                <c:pt idx="2">
                  <c:v>3</c:v>
                </c:pt>
                <c:pt idx="3">
                  <c:v>1</c:v>
                </c:pt>
              </c:numCache>
            </c:numRef>
          </c:val>
          <c:extLst>
            <c:ext xmlns:c16="http://schemas.microsoft.com/office/drawing/2014/chart" uri="{C3380CC4-5D6E-409C-BE32-E72D297353CC}">
              <c16:uniqueId val="{00000014-A8CE-4C94-B1D7-65A05EB47D3B}"/>
            </c:ext>
          </c:extLst>
        </c:ser>
        <c:ser>
          <c:idx val="3"/>
          <c:order val="3"/>
          <c:tx>
            <c:strRef>
              <c:f>Sheet1!$A$5</c:f>
              <c:strCache>
                <c:ptCount val="1"/>
                <c:pt idx="0">
                  <c:v>Consumer health</c:v>
                </c:pt>
              </c:strCache>
            </c:strRef>
          </c:tx>
          <c:spPr>
            <a:solidFill>
              <a:schemeClr val="tx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ar-A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Year 2015</c:v>
                </c:pt>
                <c:pt idx="1">
                  <c:v>Year 2016</c:v>
                </c:pt>
                <c:pt idx="2">
                  <c:v>Year 2017</c:v>
                </c:pt>
                <c:pt idx="3">
                  <c:v>Year 2018</c:v>
                </c:pt>
              </c:strCache>
            </c:strRef>
          </c:cat>
          <c:val>
            <c:numRef>
              <c:f>Sheet1!$B$5:$E$5</c:f>
            </c:numRef>
          </c:val>
          <c:extLst>
            <c:ext xmlns:c16="http://schemas.microsoft.com/office/drawing/2014/chart" uri="{C3380CC4-5D6E-409C-BE32-E72D297353CC}">
              <c16:uniqueId val="{00000015-A8CE-4C94-B1D7-65A05EB47D3B}"/>
            </c:ext>
          </c:extLst>
        </c:ser>
        <c:ser>
          <c:idx val="4"/>
          <c:order val="4"/>
          <c:tx>
            <c:strRef>
              <c:f>Sheet1!$A$6</c:f>
              <c:strCache>
                <c:ptCount val="1"/>
                <c:pt idx="0">
                  <c:v>Retail</c:v>
                </c:pt>
              </c:strCache>
            </c:strRef>
          </c:tx>
          <c:spPr>
            <a:solidFill>
              <a:schemeClr val="accent5">
                <a:lumMod val="60000"/>
              </a:schemeClr>
            </a:solidFill>
            <a:ln>
              <a:noFill/>
            </a:ln>
            <a:effectLst/>
          </c:spPr>
          <c:invertIfNegative val="0"/>
          <c:cat>
            <c:strRef>
              <c:f>Sheet1!$B$1:$E$1</c:f>
              <c:strCache>
                <c:ptCount val="4"/>
                <c:pt idx="0">
                  <c:v>Year 2015</c:v>
                </c:pt>
                <c:pt idx="1">
                  <c:v>Year 2016</c:v>
                </c:pt>
                <c:pt idx="2">
                  <c:v>Year 2017</c:v>
                </c:pt>
                <c:pt idx="3">
                  <c:v>Year 2018</c:v>
                </c:pt>
              </c:strCache>
            </c:strRef>
          </c:cat>
          <c:val>
            <c:numRef>
              <c:f>Sheet1!$B$6:$E$6</c:f>
            </c:numRef>
          </c:val>
          <c:extLst>
            <c:ext xmlns:c16="http://schemas.microsoft.com/office/drawing/2014/chart" uri="{C3380CC4-5D6E-409C-BE32-E72D297353CC}">
              <c16:uniqueId val="{00000016-A8CE-4C94-B1D7-65A05EB47D3B}"/>
            </c:ext>
          </c:extLst>
        </c:ser>
        <c:ser>
          <c:idx val="5"/>
          <c:order val="5"/>
          <c:tx>
            <c:strRef>
              <c:f>Sheet1!$A$7</c:f>
              <c:strCache>
                <c:ptCount val="1"/>
                <c:pt idx="0">
                  <c:v>Banks</c:v>
                </c:pt>
              </c:strCache>
            </c:strRef>
          </c:tx>
          <c:spPr>
            <a:solidFill>
              <a:schemeClr val="accent4">
                <a:lumMod val="60000"/>
              </a:schemeClr>
            </a:solidFill>
            <a:ln>
              <a:noFill/>
            </a:ln>
            <a:effectLst/>
          </c:spPr>
          <c:invertIfNegative val="0"/>
          <c:cat>
            <c:strRef>
              <c:f>Sheet1!$B$1:$E$1</c:f>
              <c:strCache>
                <c:ptCount val="4"/>
                <c:pt idx="0">
                  <c:v>Year 2015</c:v>
                </c:pt>
                <c:pt idx="1">
                  <c:v>Year 2016</c:v>
                </c:pt>
                <c:pt idx="2">
                  <c:v>Year 2017</c:v>
                </c:pt>
                <c:pt idx="3">
                  <c:v>Year 2018</c:v>
                </c:pt>
              </c:strCache>
            </c:strRef>
          </c:cat>
          <c:val>
            <c:numRef>
              <c:f>Sheet1!$B$7:$E$7</c:f>
            </c:numRef>
          </c:val>
          <c:extLst>
            <c:ext xmlns:c16="http://schemas.microsoft.com/office/drawing/2014/chart" uri="{C3380CC4-5D6E-409C-BE32-E72D297353CC}">
              <c16:uniqueId val="{00000017-A8CE-4C94-B1D7-65A05EB47D3B}"/>
            </c:ext>
          </c:extLst>
        </c:ser>
        <c:ser>
          <c:idx val="6"/>
          <c:order val="6"/>
          <c:tx>
            <c:strRef>
              <c:f>Sheet1!$A$8</c:f>
              <c:strCache>
                <c:ptCount val="1"/>
                <c:pt idx="0">
                  <c:v>Telecommunications</c:v>
                </c:pt>
              </c:strCache>
            </c:strRef>
          </c:tx>
          <c:spPr>
            <a:solidFill>
              <a:schemeClr val="accent6">
                <a:lumMod val="80000"/>
                <a:lumOff val="20000"/>
              </a:schemeClr>
            </a:solidFill>
            <a:ln>
              <a:noFill/>
            </a:ln>
            <a:effectLst/>
          </c:spPr>
          <c:invertIfNegative val="0"/>
          <c:cat>
            <c:strRef>
              <c:f>Sheet1!$B$1:$E$1</c:f>
              <c:strCache>
                <c:ptCount val="4"/>
                <c:pt idx="0">
                  <c:v>Year 2015</c:v>
                </c:pt>
                <c:pt idx="1">
                  <c:v>Year 2016</c:v>
                </c:pt>
                <c:pt idx="2">
                  <c:v>Year 2017</c:v>
                </c:pt>
                <c:pt idx="3">
                  <c:v>Year 2018</c:v>
                </c:pt>
              </c:strCache>
            </c:strRef>
          </c:cat>
          <c:val>
            <c:numRef>
              <c:f>Sheet1!$B$8:$E$8</c:f>
            </c:numRef>
          </c:val>
          <c:extLst>
            <c:ext xmlns:c16="http://schemas.microsoft.com/office/drawing/2014/chart" uri="{C3380CC4-5D6E-409C-BE32-E72D297353CC}">
              <c16:uniqueId val="{00000018-A8CE-4C94-B1D7-65A05EB47D3B}"/>
            </c:ext>
          </c:extLst>
        </c:ser>
        <c:ser>
          <c:idx val="7"/>
          <c:order val="7"/>
          <c:tx>
            <c:strRef>
              <c:f>Sheet1!$A$9</c:f>
              <c:strCache>
                <c:ptCount val="1"/>
                <c:pt idx="0">
                  <c:v>Construction &amp; Real Estate</c:v>
                </c:pt>
              </c:strCache>
            </c:strRef>
          </c:tx>
          <c:spPr>
            <a:solidFill>
              <a:schemeClr val="accent5">
                <a:lumMod val="80000"/>
                <a:lumOff val="20000"/>
              </a:schemeClr>
            </a:solidFill>
            <a:ln>
              <a:noFill/>
            </a:ln>
            <a:effectLst/>
          </c:spPr>
          <c:invertIfNegative val="0"/>
          <c:cat>
            <c:strRef>
              <c:f>Sheet1!$B$1:$E$1</c:f>
              <c:strCache>
                <c:ptCount val="4"/>
                <c:pt idx="0">
                  <c:v>Year 2015</c:v>
                </c:pt>
                <c:pt idx="1">
                  <c:v>Year 2016</c:v>
                </c:pt>
                <c:pt idx="2">
                  <c:v>Year 2017</c:v>
                </c:pt>
                <c:pt idx="3">
                  <c:v>Year 2018</c:v>
                </c:pt>
              </c:strCache>
            </c:strRef>
          </c:cat>
          <c:val>
            <c:numRef>
              <c:f>Sheet1!$B$9:$E$9</c:f>
            </c:numRef>
          </c:val>
          <c:extLst>
            <c:ext xmlns:c16="http://schemas.microsoft.com/office/drawing/2014/chart" uri="{C3380CC4-5D6E-409C-BE32-E72D297353CC}">
              <c16:uniqueId val="{00000019-A8CE-4C94-B1D7-65A05EB47D3B}"/>
            </c:ext>
          </c:extLst>
        </c:ser>
        <c:ser>
          <c:idx val="8"/>
          <c:order val="8"/>
          <c:tx>
            <c:strRef>
              <c:f>Sheet1!$A$10</c:f>
              <c:strCache>
                <c:ptCount val="1"/>
                <c:pt idx="0">
                  <c:v>Financial services other than banks</c:v>
                </c:pt>
              </c:strCache>
            </c:strRef>
          </c:tx>
          <c:spPr>
            <a:solidFill>
              <a:schemeClr val="accent4">
                <a:lumMod val="80000"/>
                <a:lumOff val="20000"/>
              </a:schemeClr>
            </a:solidFill>
            <a:ln>
              <a:noFill/>
            </a:ln>
            <a:effectLst/>
          </c:spPr>
          <c:invertIfNegative val="0"/>
          <c:cat>
            <c:strRef>
              <c:f>Sheet1!$B$1:$E$1</c:f>
              <c:strCache>
                <c:ptCount val="4"/>
                <c:pt idx="0">
                  <c:v>Year 2015</c:v>
                </c:pt>
                <c:pt idx="1">
                  <c:v>Year 2016</c:v>
                </c:pt>
                <c:pt idx="2">
                  <c:v>Year 2017</c:v>
                </c:pt>
                <c:pt idx="3">
                  <c:v>Year 2018</c:v>
                </c:pt>
              </c:strCache>
            </c:strRef>
          </c:cat>
          <c:val>
            <c:numRef>
              <c:f>Sheet1!$B$10:$E$10</c:f>
            </c:numRef>
          </c:val>
          <c:extLst>
            <c:ext xmlns:c16="http://schemas.microsoft.com/office/drawing/2014/chart" uri="{C3380CC4-5D6E-409C-BE32-E72D297353CC}">
              <c16:uniqueId val="{0000001A-A8CE-4C94-B1D7-65A05EB47D3B}"/>
            </c:ext>
          </c:extLst>
        </c:ser>
        <c:dLbls>
          <c:showLegendKey val="0"/>
          <c:showVal val="0"/>
          <c:showCatName val="0"/>
          <c:showSerName val="0"/>
          <c:showPercent val="0"/>
          <c:showBubbleSize val="0"/>
        </c:dLbls>
        <c:gapWidth val="87"/>
        <c:overlap val="100"/>
        <c:axId val="-2133326304"/>
        <c:axId val="-2133323424"/>
      </c:barChart>
      <c:catAx>
        <c:axId val="-2133326304"/>
        <c:scaling>
          <c:orientation val="minMax"/>
        </c:scaling>
        <c:delete val="1"/>
        <c:axPos val="l"/>
        <c:numFmt formatCode="General" sourceLinked="1"/>
        <c:majorTickMark val="out"/>
        <c:minorTickMark val="none"/>
        <c:tickLblPos val="nextTo"/>
        <c:crossAx val="-2133323424"/>
        <c:crosses val="autoZero"/>
        <c:auto val="1"/>
        <c:lblAlgn val="ctr"/>
        <c:lblOffset val="100"/>
        <c:noMultiLvlLbl val="0"/>
      </c:catAx>
      <c:valAx>
        <c:axId val="-2133323424"/>
        <c:scaling>
          <c:orientation val="minMax"/>
        </c:scaling>
        <c:delete val="1"/>
        <c:axPos val="b"/>
        <c:numFmt formatCode="0%" sourceLinked="1"/>
        <c:majorTickMark val="out"/>
        <c:minorTickMark val="none"/>
        <c:tickLblPos val="nextTo"/>
        <c:crossAx val="-2133326304"/>
        <c:crosses val="autoZero"/>
        <c:crossBetween val="between"/>
      </c:valAx>
      <c:spPr>
        <a:noFill/>
        <a:ln>
          <a:noFill/>
        </a:ln>
        <a:effectLst/>
      </c:spPr>
    </c:plotArea>
    <c:legend>
      <c:legendPos val="b"/>
      <c:layout>
        <c:manualLayout>
          <c:xMode val="edge"/>
          <c:yMode val="edge"/>
          <c:x val="7.0087168096207797E-2"/>
          <c:y val="0.79023468407271502"/>
          <c:w val="0.89185792138392805"/>
          <c:h val="0.174445203069791"/>
        </c:manualLayout>
      </c:layout>
      <c:overlay val="0"/>
      <c:spPr>
        <a:noFill/>
        <a:ln>
          <a:noFill/>
        </a:ln>
        <a:effectLst/>
      </c:spPr>
      <c:txPr>
        <a:bodyPr rot="0" spcFirstLastPara="1" vertOverflow="ellipsis" vert="horz" wrap="square" anchor="ctr" anchorCtr="1"/>
        <a:lstStyle/>
        <a:p>
          <a:pPr>
            <a:defRPr sz="900" b="0" i="0" u="none" strike="noStrike" kern="1200" baseline="0">
              <a:solidFill>
                <a:srgbClr val="000000"/>
              </a:solidFill>
              <a:latin typeface="+mn-lt"/>
              <a:ea typeface="+mn-ea"/>
              <a:cs typeface="+mn-cs"/>
            </a:defRPr>
          </a:pPr>
          <a:endParaRPr lang="ar-AE"/>
        </a:p>
      </c:txPr>
    </c:legend>
    <c:plotVisOnly val="1"/>
    <c:dispBlanksAs val="gap"/>
    <c:showDLblsOverMax val="0"/>
  </c:chart>
  <c:spPr>
    <a:noFill/>
    <a:ln>
      <a:noFill/>
    </a:ln>
    <a:effectLst/>
  </c:spPr>
  <c:txPr>
    <a:bodyPr/>
    <a:lstStyle/>
    <a:p>
      <a:pPr>
        <a:defRPr/>
      </a:pPr>
      <a:endParaRPr lang="ar-AE"/>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2450883826987501E-2"/>
          <c:y val="9.4517874991299197E-2"/>
          <c:w val="0.94597728904558898"/>
          <c:h val="0.694064204725519"/>
        </c:manualLayout>
      </c:layout>
      <c:barChart>
        <c:barDir val="col"/>
        <c:grouping val="clustered"/>
        <c:varyColors val="0"/>
        <c:ser>
          <c:idx val="1"/>
          <c:order val="0"/>
          <c:tx>
            <c:strRef>
              <c:f>Sheet1!$B$1</c:f>
              <c:strCache>
                <c:ptCount val="1"/>
                <c:pt idx="0">
                  <c:v>Year 2015</c:v>
                </c:pt>
              </c:strCache>
            </c:strRef>
          </c:tx>
          <c:spPr>
            <a:solidFill>
              <a:schemeClr val="accent6">
                <a:lumMod val="40000"/>
                <a:lumOff val="60000"/>
              </a:schemeClr>
            </a:solidFill>
            <a:ln>
              <a:noFill/>
            </a:ln>
            <a:effectLst/>
          </c:spPr>
          <c:invertIfNegative val="0"/>
          <c:dPt>
            <c:idx val="0"/>
            <c:invertIfNegative val="0"/>
            <c:bubble3D val="0"/>
            <c:spPr>
              <a:solidFill>
                <a:schemeClr val="bg2"/>
              </a:solidFill>
              <a:ln>
                <a:noFill/>
              </a:ln>
              <a:effectLst/>
            </c:spPr>
            <c:extLst>
              <c:ext xmlns:c16="http://schemas.microsoft.com/office/drawing/2014/chart" uri="{C3380CC4-5D6E-409C-BE32-E72D297353CC}">
                <c16:uniqueId val="{00000001-C031-4785-9E54-95ABA0808732}"/>
              </c:ext>
            </c:extLst>
          </c:dPt>
          <c:dPt>
            <c:idx val="1"/>
            <c:invertIfNegative val="0"/>
            <c:bubble3D val="0"/>
            <c:spPr>
              <a:solidFill>
                <a:schemeClr val="bg2"/>
              </a:solidFill>
              <a:ln>
                <a:noFill/>
              </a:ln>
              <a:effectLst/>
            </c:spPr>
            <c:extLst>
              <c:ext xmlns:c16="http://schemas.microsoft.com/office/drawing/2014/chart" uri="{C3380CC4-5D6E-409C-BE32-E72D297353CC}">
                <c16:uniqueId val="{00000003-C031-4785-9E54-95ABA0808732}"/>
              </c:ext>
            </c:extLst>
          </c:dPt>
          <c:dPt>
            <c:idx val="2"/>
            <c:invertIfNegative val="0"/>
            <c:bubble3D val="0"/>
            <c:spPr>
              <a:solidFill>
                <a:schemeClr val="bg2"/>
              </a:solidFill>
              <a:ln>
                <a:noFill/>
              </a:ln>
              <a:effectLst/>
            </c:spPr>
            <c:extLst>
              <c:ext xmlns:c16="http://schemas.microsoft.com/office/drawing/2014/chart" uri="{C3380CC4-5D6E-409C-BE32-E72D297353CC}">
                <c16:uniqueId val="{00000005-C031-4785-9E54-95ABA0808732}"/>
              </c:ext>
            </c:extLst>
          </c:dPt>
          <c:dPt>
            <c:idx val="3"/>
            <c:invertIfNegative val="0"/>
            <c:bubble3D val="0"/>
            <c:spPr>
              <a:solidFill>
                <a:schemeClr val="bg2"/>
              </a:solidFill>
              <a:ln>
                <a:noFill/>
              </a:ln>
              <a:effectLst/>
            </c:spPr>
            <c:extLst>
              <c:ext xmlns:c16="http://schemas.microsoft.com/office/drawing/2014/chart" uri="{C3380CC4-5D6E-409C-BE32-E72D297353CC}">
                <c16:uniqueId val="{00000007-C031-4785-9E54-95ABA0808732}"/>
              </c:ext>
            </c:extLst>
          </c:dPt>
          <c:dPt>
            <c:idx val="4"/>
            <c:invertIfNegative val="0"/>
            <c:bubble3D val="0"/>
            <c:spPr>
              <a:solidFill>
                <a:schemeClr val="bg2"/>
              </a:solidFill>
              <a:ln>
                <a:noFill/>
              </a:ln>
              <a:effectLst/>
            </c:spPr>
            <c:extLst>
              <c:ext xmlns:c16="http://schemas.microsoft.com/office/drawing/2014/chart" uri="{C3380CC4-5D6E-409C-BE32-E72D297353CC}">
                <c16:uniqueId val="{00000009-C031-4785-9E54-95ABA0808732}"/>
              </c:ext>
            </c:extLst>
          </c:dPt>
          <c:dPt>
            <c:idx val="5"/>
            <c:invertIfNegative val="0"/>
            <c:bubble3D val="0"/>
            <c:spPr>
              <a:solidFill>
                <a:schemeClr val="bg2"/>
              </a:solidFill>
              <a:ln>
                <a:noFill/>
              </a:ln>
              <a:effectLst/>
            </c:spPr>
            <c:extLst>
              <c:ext xmlns:c16="http://schemas.microsoft.com/office/drawing/2014/chart" uri="{C3380CC4-5D6E-409C-BE32-E72D297353CC}">
                <c16:uniqueId val="{0000000B-C031-4785-9E54-95ABA0808732}"/>
              </c:ext>
            </c:extLst>
          </c:dPt>
          <c:dPt>
            <c:idx val="6"/>
            <c:invertIfNegative val="0"/>
            <c:bubble3D val="0"/>
            <c:spPr>
              <a:solidFill>
                <a:schemeClr val="bg2"/>
              </a:solidFill>
              <a:ln>
                <a:noFill/>
              </a:ln>
              <a:effectLst/>
            </c:spPr>
            <c:extLst>
              <c:ext xmlns:c16="http://schemas.microsoft.com/office/drawing/2014/chart" uri="{C3380CC4-5D6E-409C-BE32-E72D297353CC}">
                <c16:uniqueId val="{0000000D-C031-4785-9E54-95ABA0808732}"/>
              </c:ext>
            </c:extLst>
          </c:dPt>
          <c:dPt>
            <c:idx val="7"/>
            <c:invertIfNegative val="0"/>
            <c:bubble3D val="0"/>
            <c:spPr>
              <a:solidFill>
                <a:schemeClr val="bg2"/>
              </a:solidFill>
              <a:ln>
                <a:noFill/>
              </a:ln>
              <a:effectLst/>
            </c:spPr>
            <c:extLst>
              <c:ext xmlns:c16="http://schemas.microsoft.com/office/drawing/2014/chart" uri="{C3380CC4-5D6E-409C-BE32-E72D297353CC}">
                <c16:uniqueId val="{0000000F-C031-4785-9E54-95ABA0808732}"/>
              </c:ext>
            </c:extLst>
          </c:dPt>
          <c:dPt>
            <c:idx val="8"/>
            <c:invertIfNegative val="0"/>
            <c:bubble3D val="0"/>
            <c:spPr>
              <a:solidFill>
                <a:schemeClr val="bg2"/>
              </a:solidFill>
              <a:ln>
                <a:noFill/>
              </a:ln>
              <a:effectLst/>
            </c:spPr>
            <c:extLst>
              <c:ext xmlns:c16="http://schemas.microsoft.com/office/drawing/2014/chart" uri="{C3380CC4-5D6E-409C-BE32-E72D297353CC}">
                <c16:uniqueId val="{00000011-C031-4785-9E54-95ABA0808732}"/>
              </c:ext>
            </c:extLst>
          </c:dPt>
          <c:dPt>
            <c:idx val="9"/>
            <c:invertIfNegative val="0"/>
            <c:bubble3D val="0"/>
            <c:spPr>
              <a:solidFill>
                <a:schemeClr val="bg2"/>
              </a:solidFill>
              <a:ln>
                <a:noFill/>
              </a:ln>
              <a:effectLst/>
            </c:spPr>
            <c:extLst>
              <c:ext xmlns:c16="http://schemas.microsoft.com/office/drawing/2014/chart" uri="{C3380CC4-5D6E-409C-BE32-E72D297353CC}">
                <c16:uniqueId val="{00000013-C031-4785-9E54-95ABA0808732}"/>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000000"/>
                    </a:solidFill>
                    <a:latin typeface="+mn-lt"/>
                    <a:ea typeface="+mn-ea"/>
                    <a:cs typeface="+mn-cs"/>
                  </a:defRPr>
                </a:pPr>
                <a:endParaRPr lang="ar-A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
                <c:pt idx="0">
                  <c:v>Trust Index</c:v>
                </c:pt>
              </c:strCache>
            </c:strRef>
          </c:cat>
          <c:val>
            <c:numRef>
              <c:f>Sheet1!$B$2:$B$11</c:f>
              <c:numCache>
                <c:formatCode>General</c:formatCode>
                <c:ptCount val="1"/>
                <c:pt idx="0">
                  <c:v>70</c:v>
                </c:pt>
              </c:numCache>
            </c:numRef>
          </c:val>
          <c:extLst>
            <c:ext xmlns:c16="http://schemas.microsoft.com/office/drawing/2014/chart" uri="{C3380CC4-5D6E-409C-BE32-E72D297353CC}">
              <c16:uniqueId val="{00000000-7DE7-4286-98B3-B0A1D291A8B4}"/>
            </c:ext>
          </c:extLst>
        </c:ser>
        <c:ser>
          <c:idx val="0"/>
          <c:order val="1"/>
          <c:tx>
            <c:strRef>
              <c:f>Sheet1!$C$1</c:f>
              <c:strCache>
                <c:ptCount val="1"/>
                <c:pt idx="0">
                  <c:v>Year 2016</c:v>
                </c:pt>
              </c:strCache>
            </c:strRef>
          </c:tx>
          <c:spPr>
            <a:solidFill>
              <a:schemeClr val="accent6"/>
            </a:solidFill>
            <a:ln>
              <a:noFill/>
            </a:ln>
            <a:effectLst/>
          </c:spPr>
          <c:invertIfNegative val="0"/>
          <c:dLbls>
            <c:dLbl>
              <c:idx val="0"/>
              <c:layout>
                <c:manualLayout>
                  <c:x val="9.3104272386444926E-3"/>
                  <c:y val="0.1225607916155058"/>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346D-49ED-958D-402851AA2A6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000000"/>
                    </a:solidFill>
                    <a:latin typeface="+mn-lt"/>
                    <a:ea typeface="+mn-ea"/>
                    <a:cs typeface="+mn-cs"/>
                  </a:defRPr>
                </a:pPr>
                <a:endParaRPr lang="ar-A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
                <c:pt idx="0">
                  <c:v>Trust Index</c:v>
                </c:pt>
              </c:strCache>
            </c:strRef>
          </c:cat>
          <c:val>
            <c:numRef>
              <c:f>Sheet1!$C$2:$C$11</c:f>
              <c:numCache>
                <c:formatCode>General</c:formatCode>
                <c:ptCount val="1"/>
                <c:pt idx="0">
                  <c:v>68</c:v>
                </c:pt>
              </c:numCache>
            </c:numRef>
          </c:val>
          <c:extLst>
            <c:ext xmlns:c16="http://schemas.microsoft.com/office/drawing/2014/chart" uri="{C3380CC4-5D6E-409C-BE32-E72D297353CC}">
              <c16:uniqueId val="{00000001-7DE7-4286-98B3-B0A1D291A8B4}"/>
            </c:ext>
          </c:extLst>
        </c:ser>
        <c:ser>
          <c:idx val="2"/>
          <c:order val="2"/>
          <c:tx>
            <c:strRef>
              <c:f>Sheet1!$D$1</c:f>
              <c:strCache>
                <c:ptCount val="1"/>
                <c:pt idx="0">
                  <c:v>Year 2017</c:v>
                </c:pt>
              </c:strCache>
            </c:strRef>
          </c:tx>
          <c:spPr>
            <a:solidFill>
              <a:schemeClr val="accent4"/>
            </a:solidFill>
            <a:ln>
              <a:noFill/>
            </a:ln>
            <a:effectLst/>
          </c:spPr>
          <c:invertIfNegative val="0"/>
          <c:dLbls>
            <c:dLbl>
              <c:idx val="0"/>
              <c:layout>
                <c:manualLayout>
                  <c:x val="-4.6552136193223738E-3"/>
                  <c:y val="0.12067693638347074"/>
                </c:manualLayout>
              </c:layout>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ar-AE"/>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7E4F-43D0-835C-D95A58FFBD91}"/>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ar-A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
                <c:pt idx="0">
                  <c:v>Trust Index</c:v>
                </c:pt>
              </c:strCache>
            </c:strRef>
          </c:cat>
          <c:val>
            <c:numRef>
              <c:f>Sheet1!$D$2:$D$11</c:f>
              <c:numCache>
                <c:formatCode>General</c:formatCode>
                <c:ptCount val="1"/>
                <c:pt idx="0">
                  <c:v>68</c:v>
                </c:pt>
              </c:numCache>
            </c:numRef>
          </c:val>
          <c:extLst>
            <c:ext xmlns:c16="http://schemas.microsoft.com/office/drawing/2014/chart" uri="{C3380CC4-5D6E-409C-BE32-E72D297353CC}">
              <c16:uniqueId val="{00000015-7E4F-43D0-835C-D95A58FFBD91}"/>
            </c:ext>
          </c:extLst>
        </c:ser>
        <c:ser>
          <c:idx val="3"/>
          <c:order val="3"/>
          <c:tx>
            <c:strRef>
              <c:f>Sheet1!$E$1</c:f>
              <c:strCache>
                <c:ptCount val="1"/>
                <c:pt idx="0">
                  <c:v>Year 2018</c:v>
                </c:pt>
              </c:strCache>
            </c:strRef>
          </c:tx>
          <c:spPr>
            <a:solidFill>
              <a:schemeClr val="accent6">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ar-A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
                <c:pt idx="0">
                  <c:v>Trust Index</c:v>
                </c:pt>
              </c:strCache>
            </c:strRef>
          </c:cat>
          <c:val>
            <c:numRef>
              <c:f>Sheet1!$E$2:$E$11</c:f>
              <c:numCache>
                <c:formatCode>General</c:formatCode>
                <c:ptCount val="1"/>
                <c:pt idx="0">
                  <c:v>74</c:v>
                </c:pt>
              </c:numCache>
            </c:numRef>
          </c:val>
          <c:extLst>
            <c:ext xmlns:c16="http://schemas.microsoft.com/office/drawing/2014/chart" uri="{C3380CC4-5D6E-409C-BE32-E72D297353CC}">
              <c16:uniqueId val="{00000014-D357-4CD8-93A5-62300D28E062}"/>
            </c:ext>
          </c:extLst>
        </c:ser>
        <c:dLbls>
          <c:showLegendKey val="0"/>
          <c:showVal val="0"/>
          <c:showCatName val="0"/>
          <c:showSerName val="0"/>
          <c:showPercent val="0"/>
          <c:showBubbleSize val="0"/>
        </c:dLbls>
        <c:gapWidth val="150"/>
        <c:axId val="-2133243856"/>
        <c:axId val="-2133241088"/>
      </c:barChart>
      <c:catAx>
        <c:axId val="-2133243856"/>
        <c:scaling>
          <c:orientation val="minMax"/>
        </c:scaling>
        <c:delete val="1"/>
        <c:axPos val="b"/>
        <c:numFmt formatCode="General" sourceLinked="1"/>
        <c:majorTickMark val="out"/>
        <c:minorTickMark val="none"/>
        <c:tickLblPos val="nextTo"/>
        <c:crossAx val="-2133241088"/>
        <c:crosses val="autoZero"/>
        <c:auto val="1"/>
        <c:lblAlgn val="ctr"/>
        <c:lblOffset val="100"/>
        <c:noMultiLvlLbl val="0"/>
      </c:catAx>
      <c:valAx>
        <c:axId val="-2133241088"/>
        <c:scaling>
          <c:orientation val="minMax"/>
          <c:min val="0"/>
        </c:scaling>
        <c:delete val="1"/>
        <c:axPos val="l"/>
        <c:numFmt formatCode="General" sourceLinked="1"/>
        <c:majorTickMark val="out"/>
        <c:minorTickMark val="none"/>
        <c:tickLblPos val="nextTo"/>
        <c:crossAx val="-2133243856"/>
        <c:crosses val="autoZero"/>
        <c:crossBetween val="between"/>
      </c:valAx>
      <c:spPr>
        <a:noFill/>
        <a:ln>
          <a:noFill/>
        </a:ln>
        <a:effectLst/>
      </c:spPr>
    </c:plotArea>
    <c:legend>
      <c:legendPos val="b"/>
      <c:layout>
        <c:manualLayout>
          <c:xMode val="edge"/>
          <c:yMode val="edge"/>
          <c:x val="0.113587212311464"/>
          <c:y val="0.82594878769043101"/>
          <c:w val="0.86315235915473998"/>
          <c:h val="0.17405121230956899"/>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ar-AE"/>
        </a:p>
      </c:txPr>
    </c:legend>
    <c:plotVisOnly val="1"/>
    <c:dispBlanksAs val="gap"/>
    <c:showDLblsOverMax val="0"/>
  </c:chart>
  <c:spPr>
    <a:noFill/>
    <a:ln>
      <a:noFill/>
    </a:ln>
    <a:effectLst/>
  </c:spPr>
  <c:txPr>
    <a:bodyPr/>
    <a:lstStyle/>
    <a:p>
      <a:pPr>
        <a:defRPr/>
      </a:pPr>
      <a:endParaRPr lang="ar-A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6711827086071099E-2"/>
          <c:y val="0.10184708733685401"/>
          <c:w val="0.95230086018312998"/>
          <c:h val="0.694064204725519"/>
        </c:manualLayout>
      </c:layout>
      <c:barChart>
        <c:barDir val="col"/>
        <c:grouping val="clustered"/>
        <c:varyColors val="0"/>
        <c:ser>
          <c:idx val="1"/>
          <c:order val="0"/>
          <c:tx>
            <c:strRef>
              <c:f>Sheet1!$B$1</c:f>
              <c:strCache>
                <c:ptCount val="1"/>
                <c:pt idx="0">
                  <c:v>Year 2015</c:v>
                </c:pt>
              </c:strCache>
            </c:strRef>
          </c:tx>
          <c:spPr>
            <a:solidFill>
              <a:srgbClr val="96C11D">
                <a:alpha val="60000"/>
              </a:srgbClr>
            </a:solidFill>
            <a:ln>
              <a:noFill/>
            </a:ln>
            <a:effectLst/>
          </c:spPr>
          <c:invertIfNegative val="0"/>
          <c:dLbls>
            <c:dLbl>
              <c:idx val="9"/>
              <c:tx>
                <c:rich>
                  <a:bodyPr/>
                  <a:lstStyle/>
                  <a:p>
                    <a:r>
                      <a:rPr lang="en-US"/>
                      <a:t>19</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EB6-4910-AD71-80793B76C72C}"/>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rgbClr val="FF0000"/>
                    </a:solidFill>
                    <a:latin typeface="+mn-lt"/>
                    <a:ea typeface="+mn-ea"/>
                    <a:cs typeface="+mn-cs"/>
                  </a:defRPr>
                </a:pPr>
                <a:endParaRPr lang="ar-A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Sheet1!$B$2:$B$13</c:f>
              <c:numCache>
                <c:formatCode>General</c:formatCode>
                <c:ptCount val="12"/>
                <c:pt idx="0">
                  <c:v>10</c:v>
                </c:pt>
                <c:pt idx="2">
                  <c:v>8</c:v>
                </c:pt>
                <c:pt idx="3">
                  <c:v>11</c:v>
                </c:pt>
                <c:pt idx="4">
                  <c:v>13</c:v>
                </c:pt>
                <c:pt idx="6">
                  <c:v>15</c:v>
                </c:pt>
                <c:pt idx="7">
                  <c:v>11</c:v>
                </c:pt>
                <c:pt idx="8">
                  <c:v>13</c:v>
                </c:pt>
                <c:pt idx="9">
                  <c:v>18</c:v>
                </c:pt>
                <c:pt idx="10">
                  <c:v>13</c:v>
                </c:pt>
                <c:pt idx="11">
                  <c:v>19</c:v>
                </c:pt>
              </c:numCache>
            </c:numRef>
          </c:val>
          <c:extLst>
            <c:ext xmlns:c16="http://schemas.microsoft.com/office/drawing/2014/chart" uri="{C3380CC4-5D6E-409C-BE32-E72D297353CC}">
              <c16:uniqueId val="{00000001-5EB6-4910-AD71-80793B76C72C}"/>
            </c:ext>
          </c:extLst>
        </c:ser>
        <c:ser>
          <c:idx val="0"/>
          <c:order val="1"/>
          <c:tx>
            <c:strRef>
              <c:f>Sheet1!$C$1</c:f>
              <c:strCache>
                <c:ptCount val="1"/>
                <c:pt idx="0">
                  <c:v>Year 2016</c:v>
                </c:pt>
              </c:strCache>
            </c:strRef>
          </c:tx>
          <c:spPr>
            <a:solidFill>
              <a:srgbClr val="FFD81D">
                <a:alpha val="60000"/>
              </a:srgb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rgbClr val="FF0000"/>
                    </a:solidFill>
                    <a:latin typeface="+mn-lt"/>
                    <a:ea typeface="+mn-ea"/>
                    <a:cs typeface="+mn-cs"/>
                  </a:defRPr>
                </a:pPr>
                <a:endParaRPr lang="ar-A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Sheet1!$C$2:$C$13</c:f>
              <c:numCache>
                <c:formatCode>General</c:formatCode>
                <c:ptCount val="12"/>
                <c:pt idx="0">
                  <c:v>2</c:v>
                </c:pt>
                <c:pt idx="2">
                  <c:v>4</c:v>
                </c:pt>
                <c:pt idx="3">
                  <c:v>3</c:v>
                </c:pt>
                <c:pt idx="4">
                  <c:v>7</c:v>
                </c:pt>
                <c:pt idx="6">
                  <c:v>8</c:v>
                </c:pt>
                <c:pt idx="7">
                  <c:v>4</c:v>
                </c:pt>
                <c:pt idx="8">
                  <c:v>5</c:v>
                </c:pt>
                <c:pt idx="9">
                  <c:v>11</c:v>
                </c:pt>
                <c:pt idx="10">
                  <c:v>8</c:v>
                </c:pt>
                <c:pt idx="11">
                  <c:v>8</c:v>
                </c:pt>
              </c:numCache>
            </c:numRef>
          </c:val>
          <c:extLst>
            <c:ext xmlns:c16="http://schemas.microsoft.com/office/drawing/2014/chart" uri="{C3380CC4-5D6E-409C-BE32-E72D297353CC}">
              <c16:uniqueId val="{00000002-5EB6-4910-AD71-80793B76C72C}"/>
            </c:ext>
          </c:extLst>
        </c:ser>
        <c:ser>
          <c:idx val="2"/>
          <c:order val="2"/>
          <c:tx>
            <c:strRef>
              <c:f>Sheet1!$D$1</c:f>
              <c:strCache>
                <c:ptCount val="1"/>
                <c:pt idx="0">
                  <c:v>Year 2017</c:v>
                </c:pt>
              </c:strCache>
            </c:strRef>
          </c:tx>
          <c:spPr>
            <a:solidFill>
              <a:srgbClr val="0EADC3">
                <a:alpha val="60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800" b="0" i="0" u="none" strike="noStrike" kern="1200" baseline="0">
                    <a:solidFill>
                      <a:srgbClr val="FF0000"/>
                    </a:solidFill>
                    <a:latin typeface="+mn-lt"/>
                    <a:ea typeface="+mn-ea"/>
                    <a:cs typeface="+mn-cs"/>
                  </a:defRPr>
                </a:pPr>
                <a:endParaRPr lang="ar-A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Sheet1!$D$2:$D$13</c:f>
              <c:numCache>
                <c:formatCode>General</c:formatCode>
                <c:ptCount val="12"/>
                <c:pt idx="0">
                  <c:v>1</c:v>
                </c:pt>
                <c:pt idx="1">
                  <c:v>2</c:v>
                </c:pt>
                <c:pt idx="2">
                  <c:v>1</c:v>
                </c:pt>
                <c:pt idx="3">
                  <c:v>4</c:v>
                </c:pt>
                <c:pt idx="4">
                  <c:v>7</c:v>
                </c:pt>
                <c:pt idx="5">
                  <c:v>4</c:v>
                </c:pt>
                <c:pt idx="6">
                  <c:v>6</c:v>
                </c:pt>
                <c:pt idx="7">
                  <c:v>6</c:v>
                </c:pt>
                <c:pt idx="8">
                  <c:v>4</c:v>
                </c:pt>
                <c:pt idx="9">
                  <c:v>11</c:v>
                </c:pt>
                <c:pt idx="10">
                  <c:v>9</c:v>
                </c:pt>
                <c:pt idx="11">
                  <c:v>8</c:v>
                </c:pt>
              </c:numCache>
            </c:numRef>
          </c:val>
          <c:extLst>
            <c:ext xmlns:c16="http://schemas.microsoft.com/office/drawing/2014/chart" uri="{C3380CC4-5D6E-409C-BE32-E72D297353CC}">
              <c16:uniqueId val="{00000000-F8AC-4899-B0FD-1F6AB57C0EFA}"/>
            </c:ext>
          </c:extLst>
        </c:ser>
        <c:ser>
          <c:idx val="3"/>
          <c:order val="3"/>
          <c:tx>
            <c:strRef>
              <c:f>Sheet1!$E$1</c:f>
              <c:strCache>
                <c:ptCount val="1"/>
                <c:pt idx="0">
                  <c:v>Year 2018</c:v>
                </c:pt>
              </c:strCache>
            </c:strRef>
          </c:tx>
          <c:spPr>
            <a:solidFill>
              <a:srgbClr val="8E7500">
                <a:alpha val="60000"/>
              </a:srgb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rgbClr val="FF0000"/>
                    </a:solidFill>
                    <a:latin typeface="+mn-lt"/>
                    <a:ea typeface="+mn-ea"/>
                    <a:cs typeface="+mn-cs"/>
                  </a:defRPr>
                </a:pPr>
                <a:endParaRPr lang="ar-A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Sheet1!$E$2:$E$13</c:f>
              <c:numCache>
                <c:formatCode>General</c:formatCode>
                <c:ptCount val="12"/>
                <c:pt idx="0">
                  <c:v>2</c:v>
                </c:pt>
                <c:pt idx="1">
                  <c:v>3</c:v>
                </c:pt>
                <c:pt idx="2">
                  <c:v>1</c:v>
                </c:pt>
                <c:pt idx="3">
                  <c:v>3</c:v>
                </c:pt>
                <c:pt idx="4">
                  <c:v>5</c:v>
                </c:pt>
                <c:pt idx="5">
                  <c:v>4</c:v>
                </c:pt>
                <c:pt idx="6">
                  <c:v>4</c:v>
                </c:pt>
                <c:pt idx="7">
                  <c:v>4</c:v>
                </c:pt>
                <c:pt idx="8">
                  <c:v>4</c:v>
                </c:pt>
                <c:pt idx="9">
                  <c:v>9</c:v>
                </c:pt>
                <c:pt idx="10">
                  <c:v>8</c:v>
                </c:pt>
                <c:pt idx="11">
                  <c:v>7</c:v>
                </c:pt>
              </c:numCache>
            </c:numRef>
          </c:val>
          <c:extLst>
            <c:ext xmlns:c16="http://schemas.microsoft.com/office/drawing/2014/chart" uri="{C3380CC4-5D6E-409C-BE32-E72D297353CC}">
              <c16:uniqueId val="{00000000-94BD-4125-88C5-B0F0BB91C8FC}"/>
            </c:ext>
          </c:extLst>
        </c:ser>
        <c:dLbls>
          <c:dLblPos val="outEnd"/>
          <c:showLegendKey val="0"/>
          <c:showVal val="1"/>
          <c:showCatName val="0"/>
          <c:showSerName val="0"/>
          <c:showPercent val="0"/>
          <c:showBubbleSize val="0"/>
        </c:dLbls>
        <c:gapWidth val="150"/>
        <c:axId val="-2140993072"/>
        <c:axId val="-2140995856"/>
      </c:barChart>
      <c:catAx>
        <c:axId val="-2140993072"/>
        <c:scaling>
          <c:orientation val="minMax"/>
        </c:scaling>
        <c:delete val="1"/>
        <c:axPos val="t"/>
        <c:numFmt formatCode="General" sourceLinked="1"/>
        <c:majorTickMark val="out"/>
        <c:minorTickMark val="none"/>
        <c:tickLblPos val="nextTo"/>
        <c:crossAx val="-2140995856"/>
        <c:crosses val="autoZero"/>
        <c:auto val="1"/>
        <c:lblAlgn val="ctr"/>
        <c:lblOffset val="100"/>
        <c:tickMarkSkip val="1"/>
        <c:noMultiLvlLbl val="0"/>
      </c:catAx>
      <c:valAx>
        <c:axId val="-2140995856"/>
        <c:scaling>
          <c:orientation val="maxMin"/>
        </c:scaling>
        <c:delete val="1"/>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000" b="0" dirty="0">
                    <a:solidFill>
                      <a:srgbClr val="FF0000"/>
                    </a:solidFill>
                  </a:rPr>
                  <a:t>Negative (1&amp;2)</a:t>
                </a:r>
              </a:p>
            </c:rich>
          </c:tx>
          <c:layout>
            <c:manualLayout>
              <c:xMode val="edge"/>
              <c:yMode val="edge"/>
              <c:x val="1.4151292045153901E-2"/>
              <c:y val="8.6080343792217406E-2"/>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ar-AE"/>
            </a:p>
          </c:txPr>
        </c:title>
        <c:numFmt formatCode="General" sourceLinked="1"/>
        <c:majorTickMark val="out"/>
        <c:minorTickMark val="none"/>
        <c:tickLblPos val="nextTo"/>
        <c:crossAx val="-2140993072"/>
        <c:crosses val="autoZero"/>
        <c:crossBetween val="between"/>
        <c:majorUnit val="20"/>
        <c:minorUnit val="1"/>
      </c:valAx>
      <c:spPr>
        <a:noFill/>
        <a:ln>
          <a:noFill/>
        </a:ln>
        <a:effectLst/>
      </c:spPr>
    </c:plotArea>
    <c:legend>
      <c:legendPos val="r"/>
      <c:layout>
        <c:manualLayout>
          <c:xMode val="edge"/>
          <c:yMode val="edge"/>
          <c:x val="0"/>
          <c:y val="0.67483247858996998"/>
          <c:w val="0.48530467475349398"/>
          <c:h val="0.32516752141003002"/>
        </c:manualLayout>
      </c:layout>
      <c:overlay val="0"/>
      <c:spPr>
        <a:noFill/>
        <a:ln>
          <a:noFill/>
        </a:ln>
        <a:effectLst/>
      </c:spPr>
      <c:txPr>
        <a:bodyPr rot="0" spcFirstLastPara="1" vertOverflow="ellipsis" vert="horz" wrap="square" anchor="ctr" anchorCtr="1"/>
        <a:lstStyle/>
        <a:p>
          <a:pPr>
            <a:defRPr sz="900" b="0" i="0" u="none" strike="noStrike" kern="1200" baseline="0">
              <a:solidFill>
                <a:srgbClr val="000000"/>
              </a:solidFill>
              <a:latin typeface="+mn-lt"/>
              <a:ea typeface="+mn-ea"/>
              <a:cs typeface="+mn-cs"/>
            </a:defRPr>
          </a:pPr>
          <a:endParaRPr lang="ar-AE"/>
        </a:p>
      </c:txPr>
    </c:legend>
    <c:plotVisOnly val="1"/>
    <c:dispBlanksAs val="gap"/>
    <c:showDLblsOverMax val="0"/>
  </c:chart>
  <c:spPr>
    <a:noFill/>
    <a:ln>
      <a:noFill/>
    </a:ln>
    <a:effectLst/>
  </c:spPr>
  <c:txPr>
    <a:bodyPr/>
    <a:lstStyle/>
    <a:p>
      <a:pPr>
        <a:defRPr/>
      </a:pPr>
      <a:endParaRPr lang="ar-A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2417483453733397E-2"/>
          <c:y val="3.6739853117541098E-2"/>
          <c:w val="0.93972195828428196"/>
          <c:h val="0.694064204725519"/>
        </c:manualLayout>
      </c:layout>
      <c:barChart>
        <c:barDir val="col"/>
        <c:grouping val="clustered"/>
        <c:varyColors val="0"/>
        <c:ser>
          <c:idx val="0"/>
          <c:order val="0"/>
          <c:tx>
            <c:strRef>
              <c:f>Sheet1!$B$1</c:f>
              <c:strCache>
                <c:ptCount val="1"/>
                <c:pt idx="0">
                  <c:v>Year 2015</c:v>
                </c:pt>
              </c:strCache>
            </c:strRef>
          </c:tx>
          <c:spPr>
            <a:solidFill>
              <a:schemeClr val="accent6">
                <a:alpha val="90000"/>
              </a:schemeClr>
            </a:solidFill>
            <a:ln>
              <a:noFill/>
            </a:ln>
            <a:effectLst/>
          </c:spPr>
          <c:invertIfNegative val="0"/>
          <c:dLbls>
            <c:dLbl>
              <c:idx val="1"/>
              <c:layout>
                <c:manualLayout>
                  <c:x val="-1.9844835486305801E-17"/>
                  <c:y val="-1.32068892125713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439-4AB7-BCE9-56B623D20AE5}"/>
                </c:ext>
              </c:extLst>
            </c:dLbl>
            <c:dLbl>
              <c:idx val="2"/>
              <c:layout>
                <c:manualLayout>
                  <c:x val="0"/>
                  <c:y val="-1.76091856167617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439-4AB7-BCE9-56B623D20AE5}"/>
                </c:ext>
              </c:extLst>
            </c:dLbl>
            <c:dLbl>
              <c:idx val="4"/>
              <c:layout>
                <c:manualLayout>
                  <c:x val="0"/>
                  <c:y val="-3.0816074829333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439-4AB7-BCE9-56B623D20AE5}"/>
                </c:ext>
              </c:extLst>
            </c:dLbl>
            <c:dLbl>
              <c:idx val="5"/>
              <c:layout>
                <c:manualLayout>
                  <c:x val="0"/>
                  <c:y val="-2.641377842514260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439-4AB7-BCE9-56B623D20AE5}"/>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rgbClr val="000000"/>
                    </a:solidFill>
                    <a:latin typeface="+mn-lt"/>
                    <a:ea typeface="+mn-ea"/>
                    <a:cs typeface="+mn-cs"/>
                  </a:defRPr>
                </a:pPr>
                <a:endParaRPr lang="ar-A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Airline</c:v>
                </c:pt>
                <c:pt idx="1">
                  <c:v>Tourism/Hospitality</c:v>
                </c:pt>
                <c:pt idx="2">
                  <c:v>Technology companies</c:v>
                </c:pt>
                <c:pt idx="3">
                  <c:v>Food and beverage companies</c:v>
                </c:pt>
                <c:pt idx="4">
                  <c:v>Oil &amp; Gas/Energy</c:v>
                </c:pt>
                <c:pt idx="5">
                  <c:v>Banks</c:v>
                </c:pt>
                <c:pt idx="6">
                  <c:v>Consumer health</c:v>
                </c:pt>
                <c:pt idx="7">
                  <c:v>Automobiles</c:v>
                </c:pt>
                <c:pt idx="8">
                  <c:v>Retail</c:v>
                </c:pt>
                <c:pt idx="9">
                  <c:v>Telecommunications</c:v>
                </c:pt>
                <c:pt idx="10">
                  <c:v>Construction &amp; Real Estate</c:v>
                </c:pt>
                <c:pt idx="11">
                  <c:v>Financial services other than banks</c:v>
                </c:pt>
              </c:strCache>
            </c:strRef>
          </c:cat>
          <c:val>
            <c:numRef>
              <c:f>Sheet1!$B$2:$B$13</c:f>
              <c:numCache>
                <c:formatCode>General</c:formatCode>
                <c:ptCount val="12"/>
                <c:pt idx="1">
                  <c:v>76</c:v>
                </c:pt>
                <c:pt idx="2">
                  <c:v>75</c:v>
                </c:pt>
                <c:pt idx="3">
                  <c:v>73</c:v>
                </c:pt>
                <c:pt idx="4">
                  <c:v>73</c:v>
                </c:pt>
                <c:pt idx="5">
                  <c:v>70</c:v>
                </c:pt>
                <c:pt idx="6">
                  <c:v>71</c:v>
                </c:pt>
                <c:pt idx="8">
                  <c:v>70</c:v>
                </c:pt>
                <c:pt idx="9">
                  <c:v>67</c:v>
                </c:pt>
                <c:pt idx="10">
                  <c:v>71</c:v>
                </c:pt>
                <c:pt idx="11">
                  <c:v>61</c:v>
                </c:pt>
              </c:numCache>
            </c:numRef>
          </c:val>
          <c:extLst>
            <c:ext xmlns:c16="http://schemas.microsoft.com/office/drawing/2014/chart" uri="{C3380CC4-5D6E-409C-BE32-E72D297353CC}">
              <c16:uniqueId val="{00000000-61D9-4DCA-9078-3847F088E1DA}"/>
            </c:ext>
          </c:extLst>
        </c:ser>
        <c:ser>
          <c:idx val="1"/>
          <c:order val="1"/>
          <c:tx>
            <c:strRef>
              <c:f>Sheet1!$C$1</c:f>
              <c:strCache>
                <c:ptCount val="1"/>
                <c:pt idx="0">
                  <c:v>Year 2016</c:v>
                </c:pt>
              </c:strCache>
            </c:strRef>
          </c:tx>
          <c:spPr>
            <a:solidFill>
              <a:schemeClr val="accent1">
                <a:alpha val="90000"/>
              </a:schemeClr>
            </a:solidFill>
            <a:ln>
              <a:noFill/>
            </a:ln>
            <a:effectLst/>
          </c:spPr>
          <c:invertIfNegative val="0"/>
          <c:dLbls>
            <c:dLbl>
              <c:idx val="0"/>
              <c:layout>
                <c:manualLayout>
                  <c:x val="0"/>
                  <c:y val="-1.32068892125713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439-4AB7-BCE9-56B623D20AE5}"/>
                </c:ext>
              </c:extLst>
            </c:dLbl>
            <c:dLbl>
              <c:idx val="4"/>
              <c:layout>
                <c:manualLayout>
                  <c:x val="-4.3298323059357997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439-4AB7-BCE9-56B623D20AE5}"/>
                </c:ext>
              </c:extLst>
            </c:dLbl>
            <c:dLbl>
              <c:idx val="5"/>
              <c:layout>
                <c:manualLayout>
                  <c:x val="-2.16491615296786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7439-4AB7-BCE9-56B623D20AE5}"/>
                </c:ext>
              </c:extLst>
            </c:dLbl>
            <c:dLbl>
              <c:idx val="8"/>
              <c:layout>
                <c:manualLayout>
                  <c:x val="2.1649161529679402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7439-4AB7-BCE9-56B623D20AE5}"/>
                </c:ext>
              </c:extLst>
            </c:dLbl>
            <c:dLbl>
              <c:idx val="9"/>
              <c:layout>
                <c:manualLayout>
                  <c:x val="4.3298323059355603E-3"/>
                  <c:y val="1.32068892125713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7439-4AB7-BCE9-56B623D20AE5}"/>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rgbClr val="000000"/>
                    </a:solidFill>
                    <a:latin typeface="+mn-lt"/>
                    <a:ea typeface="+mn-ea"/>
                    <a:cs typeface="+mn-cs"/>
                  </a:defRPr>
                </a:pPr>
                <a:endParaRPr lang="ar-A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Airline</c:v>
                </c:pt>
                <c:pt idx="1">
                  <c:v>Tourism/Hospitality</c:v>
                </c:pt>
                <c:pt idx="2">
                  <c:v>Technology companies</c:v>
                </c:pt>
                <c:pt idx="3">
                  <c:v>Food and beverage companies</c:v>
                </c:pt>
                <c:pt idx="4">
                  <c:v>Oil &amp; Gas/Energy</c:v>
                </c:pt>
                <c:pt idx="5">
                  <c:v>Banks</c:v>
                </c:pt>
                <c:pt idx="6">
                  <c:v>Consumer health</c:v>
                </c:pt>
                <c:pt idx="7">
                  <c:v>Automobiles</c:v>
                </c:pt>
                <c:pt idx="8">
                  <c:v>Retail</c:v>
                </c:pt>
                <c:pt idx="9">
                  <c:v>Telecommunications</c:v>
                </c:pt>
                <c:pt idx="10">
                  <c:v>Construction &amp; Real Estate</c:v>
                </c:pt>
                <c:pt idx="11">
                  <c:v>Financial services other than banks</c:v>
                </c:pt>
              </c:strCache>
            </c:strRef>
          </c:cat>
          <c:val>
            <c:numRef>
              <c:f>Sheet1!$C$2:$C$13</c:f>
              <c:numCache>
                <c:formatCode>General</c:formatCode>
                <c:ptCount val="12"/>
                <c:pt idx="1">
                  <c:v>80</c:v>
                </c:pt>
                <c:pt idx="2">
                  <c:v>70</c:v>
                </c:pt>
                <c:pt idx="3">
                  <c:v>71</c:v>
                </c:pt>
                <c:pt idx="4">
                  <c:v>71</c:v>
                </c:pt>
                <c:pt idx="5">
                  <c:v>68</c:v>
                </c:pt>
                <c:pt idx="6">
                  <c:v>68</c:v>
                </c:pt>
                <c:pt idx="8">
                  <c:v>66</c:v>
                </c:pt>
                <c:pt idx="9">
                  <c:v>64</c:v>
                </c:pt>
                <c:pt idx="10">
                  <c:v>61</c:v>
                </c:pt>
                <c:pt idx="11">
                  <c:v>55</c:v>
                </c:pt>
              </c:numCache>
            </c:numRef>
          </c:val>
          <c:extLst>
            <c:ext xmlns:c16="http://schemas.microsoft.com/office/drawing/2014/chart" uri="{C3380CC4-5D6E-409C-BE32-E72D297353CC}">
              <c16:uniqueId val="{00000001-61D9-4DCA-9078-3847F088E1DA}"/>
            </c:ext>
          </c:extLst>
        </c:ser>
        <c:ser>
          <c:idx val="2"/>
          <c:order val="2"/>
          <c:tx>
            <c:strRef>
              <c:f>Sheet1!$D$1</c:f>
              <c:strCache>
                <c:ptCount val="1"/>
                <c:pt idx="0">
                  <c:v>Year 2017</c:v>
                </c:pt>
              </c:strCache>
            </c:strRef>
          </c:tx>
          <c:spPr>
            <a:solidFill>
              <a:schemeClr val="accent3"/>
            </a:solidFill>
            <a:ln>
              <a:noFill/>
            </a:ln>
            <a:effectLst/>
          </c:spPr>
          <c:invertIfNegative val="0"/>
          <c:dLbls>
            <c:dLbl>
              <c:idx val="1"/>
              <c:layout>
                <c:manualLayout>
                  <c:x val="6.49474845890356E-3"/>
                  <c:y val="-2.01769587665901E-1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7439-4AB7-BCE9-56B623D20AE5}"/>
                </c:ext>
              </c:extLst>
            </c:dLbl>
            <c:dLbl>
              <c:idx val="2"/>
              <c:layout>
                <c:manualLayout>
                  <c:x val="2.1649161529678201E-3"/>
                  <c:y val="8.8045928083808501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7439-4AB7-BCE9-56B623D20AE5}"/>
                </c:ext>
              </c:extLst>
            </c:dLbl>
            <c:dLbl>
              <c:idx val="4"/>
              <c:layout>
                <c:manualLayout>
                  <c:x val="4.3298323059356401E-3"/>
                  <c:y val="4.4022964041904103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7439-4AB7-BCE9-56B623D20AE5}"/>
                </c:ext>
              </c:extLst>
            </c:dLbl>
            <c:dLbl>
              <c:idx val="5"/>
              <c:layout>
                <c:manualLayout>
                  <c:x val="4.3298323059357199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7439-4AB7-BCE9-56B623D20AE5}"/>
                </c:ext>
              </c:extLst>
            </c:dLbl>
            <c:dLbl>
              <c:idx val="6"/>
              <c:layout>
                <c:manualLayout>
                  <c:x val="0"/>
                  <c:y val="4.4022964041904103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7439-4AB7-BCE9-56B623D20AE5}"/>
                </c:ext>
              </c:extLst>
            </c:dLbl>
            <c:dLbl>
              <c:idx val="7"/>
              <c:layout>
                <c:manualLayout>
                  <c:x val="2.1649161529679402E-3"/>
                  <c:y val="1.32068892125713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7439-4AB7-BCE9-56B623D20AE5}"/>
                </c:ext>
              </c:extLst>
            </c:dLbl>
            <c:dLbl>
              <c:idx val="8"/>
              <c:layout>
                <c:manualLayout>
                  <c:x val="0"/>
                  <c:y val="1.32068892125713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7439-4AB7-BCE9-56B623D20AE5}"/>
                </c:ext>
              </c:extLst>
            </c:dLbl>
            <c:dLbl>
              <c:idx val="9"/>
              <c:layout>
                <c:manualLayout>
                  <c:x val="4.3298323059357199E-3"/>
                  <c:y val="-1.76091856167617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7439-4AB7-BCE9-56B623D20AE5}"/>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rgbClr val="000000"/>
                    </a:solidFill>
                    <a:latin typeface="+mn-lt"/>
                    <a:ea typeface="+mn-ea"/>
                    <a:cs typeface="+mn-cs"/>
                  </a:defRPr>
                </a:pPr>
                <a:endParaRPr lang="ar-A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Airline</c:v>
                </c:pt>
                <c:pt idx="1">
                  <c:v>Tourism/Hospitality</c:v>
                </c:pt>
                <c:pt idx="2">
                  <c:v>Technology companies</c:v>
                </c:pt>
                <c:pt idx="3">
                  <c:v>Food and beverage companies</c:v>
                </c:pt>
                <c:pt idx="4">
                  <c:v>Oil &amp; Gas/Energy</c:v>
                </c:pt>
                <c:pt idx="5">
                  <c:v>Banks</c:v>
                </c:pt>
                <c:pt idx="6">
                  <c:v>Consumer health</c:v>
                </c:pt>
                <c:pt idx="7">
                  <c:v>Automobiles</c:v>
                </c:pt>
                <c:pt idx="8">
                  <c:v>Retail</c:v>
                </c:pt>
                <c:pt idx="9">
                  <c:v>Telecommunications</c:v>
                </c:pt>
                <c:pt idx="10">
                  <c:v>Construction &amp; Real Estate</c:v>
                </c:pt>
                <c:pt idx="11">
                  <c:v>Financial services other than banks</c:v>
                </c:pt>
              </c:strCache>
            </c:strRef>
          </c:cat>
          <c:val>
            <c:numRef>
              <c:f>Sheet1!$D$2:$D$13</c:f>
              <c:numCache>
                <c:formatCode>General</c:formatCode>
                <c:ptCount val="12"/>
                <c:pt idx="0">
                  <c:v>80</c:v>
                </c:pt>
                <c:pt idx="1">
                  <c:v>78</c:v>
                </c:pt>
                <c:pt idx="2">
                  <c:v>76</c:v>
                </c:pt>
                <c:pt idx="3">
                  <c:v>72</c:v>
                </c:pt>
                <c:pt idx="4">
                  <c:v>69</c:v>
                </c:pt>
                <c:pt idx="5">
                  <c:v>68</c:v>
                </c:pt>
                <c:pt idx="6">
                  <c:v>68</c:v>
                </c:pt>
                <c:pt idx="7">
                  <c:v>68</c:v>
                </c:pt>
                <c:pt idx="8">
                  <c:v>63</c:v>
                </c:pt>
                <c:pt idx="9">
                  <c:v>63</c:v>
                </c:pt>
                <c:pt idx="10">
                  <c:v>60</c:v>
                </c:pt>
                <c:pt idx="11">
                  <c:v>55</c:v>
                </c:pt>
              </c:numCache>
            </c:numRef>
          </c:val>
          <c:extLst>
            <c:ext xmlns:c16="http://schemas.microsoft.com/office/drawing/2014/chart" uri="{C3380CC4-5D6E-409C-BE32-E72D297353CC}">
              <c16:uniqueId val="{00000011-7439-4AB7-BCE9-56B623D20AE5}"/>
            </c:ext>
          </c:extLst>
        </c:ser>
        <c:ser>
          <c:idx val="3"/>
          <c:order val="3"/>
          <c:tx>
            <c:strRef>
              <c:f>Sheet1!$E$1</c:f>
              <c:strCache>
                <c:ptCount val="1"/>
                <c:pt idx="0">
                  <c:v>Year 2018</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rgbClr val="000000"/>
                    </a:solidFill>
                    <a:latin typeface="+mn-lt"/>
                    <a:ea typeface="+mn-ea"/>
                    <a:cs typeface="+mn-cs"/>
                  </a:defRPr>
                </a:pPr>
                <a:endParaRPr lang="ar-A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Airline</c:v>
                </c:pt>
                <c:pt idx="1">
                  <c:v>Tourism/Hospitality</c:v>
                </c:pt>
                <c:pt idx="2">
                  <c:v>Technology companies</c:v>
                </c:pt>
                <c:pt idx="3">
                  <c:v>Food and beverage companies</c:v>
                </c:pt>
                <c:pt idx="4">
                  <c:v>Oil &amp; Gas/Energy</c:v>
                </c:pt>
                <c:pt idx="5">
                  <c:v>Banks</c:v>
                </c:pt>
                <c:pt idx="6">
                  <c:v>Consumer health</c:v>
                </c:pt>
                <c:pt idx="7">
                  <c:v>Automobiles</c:v>
                </c:pt>
                <c:pt idx="8">
                  <c:v>Retail</c:v>
                </c:pt>
                <c:pt idx="9">
                  <c:v>Telecommunications</c:v>
                </c:pt>
                <c:pt idx="10">
                  <c:v>Construction &amp; Real Estate</c:v>
                </c:pt>
                <c:pt idx="11">
                  <c:v>Financial services other than banks</c:v>
                </c:pt>
              </c:strCache>
            </c:strRef>
          </c:cat>
          <c:val>
            <c:numRef>
              <c:f>Sheet1!$E$2:$E$13</c:f>
              <c:numCache>
                <c:formatCode>General</c:formatCode>
                <c:ptCount val="12"/>
                <c:pt idx="0">
                  <c:v>80</c:v>
                </c:pt>
                <c:pt idx="1">
                  <c:v>78</c:v>
                </c:pt>
                <c:pt idx="2">
                  <c:v>78</c:v>
                </c:pt>
                <c:pt idx="3">
                  <c:v>75</c:v>
                </c:pt>
                <c:pt idx="4">
                  <c:v>70</c:v>
                </c:pt>
                <c:pt idx="5">
                  <c:v>74</c:v>
                </c:pt>
                <c:pt idx="6">
                  <c:v>70</c:v>
                </c:pt>
                <c:pt idx="7">
                  <c:v>72</c:v>
                </c:pt>
                <c:pt idx="8">
                  <c:v>67</c:v>
                </c:pt>
                <c:pt idx="9">
                  <c:v>63</c:v>
                </c:pt>
                <c:pt idx="10">
                  <c:v>62</c:v>
                </c:pt>
                <c:pt idx="11">
                  <c:v>59</c:v>
                </c:pt>
              </c:numCache>
            </c:numRef>
          </c:val>
          <c:extLst>
            <c:ext xmlns:c16="http://schemas.microsoft.com/office/drawing/2014/chart" uri="{C3380CC4-5D6E-409C-BE32-E72D297353CC}">
              <c16:uniqueId val="{00000000-E5C2-495A-A160-AA42EAECA7B3}"/>
            </c:ext>
          </c:extLst>
        </c:ser>
        <c:dLbls>
          <c:dLblPos val="outEnd"/>
          <c:showLegendKey val="0"/>
          <c:showVal val="1"/>
          <c:showCatName val="0"/>
          <c:showSerName val="0"/>
          <c:showPercent val="0"/>
          <c:showBubbleSize val="0"/>
        </c:dLbls>
        <c:gapWidth val="150"/>
        <c:axId val="-2123875120"/>
        <c:axId val="-2123872192"/>
      </c:barChart>
      <c:catAx>
        <c:axId val="-2123875120"/>
        <c:scaling>
          <c:orientation val="minMax"/>
        </c:scaling>
        <c:delete val="1"/>
        <c:axPos val="b"/>
        <c:numFmt formatCode="General" sourceLinked="1"/>
        <c:majorTickMark val="none"/>
        <c:minorTickMark val="none"/>
        <c:tickLblPos val="nextTo"/>
        <c:crossAx val="-2123872192"/>
        <c:crosses val="autoZero"/>
        <c:auto val="1"/>
        <c:lblAlgn val="ctr"/>
        <c:lblOffset val="100"/>
        <c:noMultiLvlLbl val="0"/>
      </c:catAx>
      <c:valAx>
        <c:axId val="-212387219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bg1">
                    <a:lumMod val="65000"/>
                  </a:schemeClr>
                </a:solidFill>
                <a:latin typeface="Open Sans" panose="020B0606030504020204" pitchFamily="34" charset="0"/>
                <a:ea typeface="Open Sans" panose="020B0606030504020204" pitchFamily="34" charset="0"/>
                <a:cs typeface="Open Sans" panose="020B0606030504020204" pitchFamily="34" charset="0"/>
              </a:defRPr>
            </a:pPr>
            <a:endParaRPr lang="ar-AE"/>
          </a:p>
        </c:txPr>
        <c:crossAx val="-2123875120"/>
        <c:crosses val="autoZero"/>
        <c:crossBetween val="between"/>
      </c:valAx>
      <c:spPr>
        <a:noFill/>
        <a:ln>
          <a:noFill/>
        </a:ln>
        <a:effectLst/>
      </c:spPr>
    </c:plotArea>
    <c:legend>
      <c:legendPos val="b"/>
      <c:layout>
        <c:manualLayout>
          <c:xMode val="edge"/>
          <c:yMode val="edge"/>
          <c:x val="0.138882849905413"/>
          <c:y val="0.90577109861213301"/>
          <c:w val="0.44286322268398598"/>
          <c:h val="8.8193249026468495E-2"/>
        </c:manualLayout>
      </c:layout>
      <c:overlay val="0"/>
      <c:spPr>
        <a:noFill/>
        <a:ln>
          <a:noFill/>
        </a:ln>
        <a:effectLst/>
      </c:spPr>
      <c:txPr>
        <a:bodyPr rot="0" spcFirstLastPara="1" vertOverflow="ellipsis" vert="horz" wrap="square" anchor="ctr" anchorCtr="1"/>
        <a:lstStyle/>
        <a:p>
          <a:pPr>
            <a:defRPr sz="1000" b="0" i="0" u="none" strike="noStrike" kern="1200" baseline="0">
              <a:solidFill>
                <a:srgbClr val="000000"/>
              </a:solidFill>
              <a:latin typeface="+mn-lt"/>
              <a:ea typeface="+mn-ea"/>
              <a:cs typeface="+mn-cs"/>
            </a:defRPr>
          </a:pPr>
          <a:endParaRPr lang="ar-AE"/>
        </a:p>
      </c:txPr>
    </c:legend>
    <c:plotVisOnly val="1"/>
    <c:dispBlanksAs val="gap"/>
    <c:showDLblsOverMax val="0"/>
  </c:chart>
  <c:spPr>
    <a:noFill/>
    <a:ln>
      <a:noFill/>
    </a:ln>
    <a:effectLst/>
  </c:spPr>
  <c:txPr>
    <a:bodyPr/>
    <a:lstStyle/>
    <a:p>
      <a:pPr>
        <a:defRPr/>
      </a:pPr>
      <a:endParaRPr lang="ar-A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2417483453733397E-2"/>
          <c:y val="3.6739853117541098E-2"/>
          <c:w val="0.93972195828428196"/>
          <c:h val="0.694064204725519"/>
        </c:manualLayout>
      </c:layout>
      <c:barChart>
        <c:barDir val="col"/>
        <c:grouping val="clustered"/>
        <c:varyColors val="0"/>
        <c:ser>
          <c:idx val="0"/>
          <c:order val="0"/>
          <c:tx>
            <c:strRef>
              <c:f>Sheet1!$B$1</c:f>
              <c:strCache>
                <c:ptCount val="1"/>
                <c:pt idx="0">
                  <c:v>Trust index</c:v>
                </c:pt>
              </c:strCache>
            </c:strRef>
          </c:tx>
          <c:spPr>
            <a:solidFill>
              <a:schemeClr val="accent1">
                <a:alpha val="9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ar-A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UAE</c:v>
                </c:pt>
                <c:pt idx="1">
                  <c:v>India</c:v>
                </c:pt>
                <c:pt idx="2">
                  <c:v>China</c:v>
                </c:pt>
                <c:pt idx="3">
                  <c:v>Japan</c:v>
                </c:pt>
                <c:pt idx="4">
                  <c:v>USA</c:v>
                </c:pt>
                <c:pt idx="5">
                  <c:v>UK</c:v>
                </c:pt>
                <c:pt idx="6">
                  <c:v>France</c:v>
                </c:pt>
                <c:pt idx="7">
                  <c:v>Germany</c:v>
                </c:pt>
              </c:strCache>
            </c:strRef>
          </c:cat>
          <c:val>
            <c:numRef>
              <c:f>Sheet1!$B$2:$B$9</c:f>
              <c:numCache>
                <c:formatCode>General</c:formatCode>
                <c:ptCount val="8"/>
                <c:pt idx="0" formatCode="0">
                  <c:v>74</c:v>
                </c:pt>
                <c:pt idx="1">
                  <c:v>73</c:v>
                </c:pt>
                <c:pt idx="2">
                  <c:v>66</c:v>
                </c:pt>
                <c:pt idx="3" formatCode="0">
                  <c:v>64.512820512820497</c:v>
                </c:pt>
                <c:pt idx="4" formatCode="0">
                  <c:v>64.512820512820497</c:v>
                </c:pt>
                <c:pt idx="5" formatCode="0">
                  <c:v>64</c:v>
                </c:pt>
                <c:pt idx="6" formatCode="0">
                  <c:v>62.769230769230781</c:v>
                </c:pt>
                <c:pt idx="7" formatCode="0">
                  <c:v>55.794871794871803</c:v>
                </c:pt>
              </c:numCache>
            </c:numRef>
          </c:val>
          <c:extLst>
            <c:ext xmlns:c16="http://schemas.microsoft.com/office/drawing/2014/chart" uri="{C3380CC4-5D6E-409C-BE32-E72D297353CC}">
              <c16:uniqueId val="{00000000-61D9-4DCA-9078-3847F088E1DA}"/>
            </c:ext>
          </c:extLst>
        </c:ser>
        <c:dLbls>
          <c:dLblPos val="outEnd"/>
          <c:showLegendKey val="0"/>
          <c:showVal val="1"/>
          <c:showCatName val="0"/>
          <c:showSerName val="0"/>
          <c:showPercent val="0"/>
          <c:showBubbleSize val="0"/>
        </c:dLbls>
        <c:gapWidth val="150"/>
        <c:axId val="-2122506032"/>
        <c:axId val="-2122502704"/>
      </c:barChart>
      <c:catAx>
        <c:axId val="-212250603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rgbClr val="000000"/>
                </a:solidFill>
                <a:latin typeface="+mn-lt"/>
                <a:ea typeface="+mn-ea"/>
                <a:cs typeface="+mn-cs"/>
              </a:defRPr>
            </a:pPr>
            <a:endParaRPr lang="ar-AE"/>
          </a:p>
        </c:txPr>
        <c:crossAx val="-2122502704"/>
        <c:crosses val="autoZero"/>
        <c:auto val="1"/>
        <c:lblAlgn val="ctr"/>
        <c:lblOffset val="100"/>
        <c:noMultiLvlLbl val="0"/>
      </c:catAx>
      <c:valAx>
        <c:axId val="-2122502704"/>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bg1">
                    <a:lumMod val="65000"/>
                  </a:schemeClr>
                </a:solidFill>
                <a:latin typeface="Open Sans" panose="020B0606030504020204" pitchFamily="34" charset="0"/>
                <a:ea typeface="Open Sans" panose="020B0606030504020204" pitchFamily="34" charset="0"/>
                <a:cs typeface="Open Sans" panose="020B0606030504020204" pitchFamily="34" charset="0"/>
              </a:defRPr>
            </a:pPr>
            <a:endParaRPr lang="ar-AE"/>
          </a:p>
        </c:txPr>
        <c:crossAx val="-21225060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ar-AE"/>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8151663053975"/>
          <c:y val="0.13022600016007399"/>
          <c:w val="0.822506906903403"/>
          <c:h val="0.58863651065313405"/>
        </c:manualLayout>
      </c:layout>
      <c:barChart>
        <c:barDir val="bar"/>
        <c:grouping val="percentStacked"/>
        <c:varyColors val="0"/>
        <c:ser>
          <c:idx val="8"/>
          <c:order val="0"/>
          <c:tx>
            <c:strRef>
              <c:f>Sheet1!$B$1</c:f>
              <c:strCache>
                <c:ptCount val="1"/>
                <c:pt idx="0">
                  <c:v>Performing Well(7 -9)</c:v>
                </c:pt>
              </c:strCache>
            </c:strRef>
          </c:tx>
          <c:spPr>
            <a:solidFill>
              <a:srgbClr val="F29107">
                <a:lumMod val="60000"/>
                <a:lumOff val="40000"/>
              </a:srgbClr>
            </a:solidFill>
            <a:ln w="25527">
              <a:noFill/>
            </a:ln>
          </c:spPr>
          <c:invertIfNegative val="0"/>
          <c:dLbls>
            <c:numFmt formatCode="#,##0" sourceLinked="0"/>
            <c:spPr>
              <a:noFill/>
              <a:ln w="25527">
                <a:noFill/>
              </a:ln>
            </c:spPr>
            <c:txPr>
              <a:bodyPr/>
              <a:lstStyle/>
              <a:p>
                <a:pPr>
                  <a:defRPr sz="1000" b="0" i="0" u="none" strike="noStrike" baseline="0">
                    <a:solidFill>
                      <a:srgbClr val="000000"/>
                    </a:solidFill>
                    <a:latin typeface="+mn-lt"/>
                    <a:ea typeface="Arial"/>
                    <a:cs typeface="Arial"/>
                  </a:defRPr>
                </a:pPr>
                <a:endParaRPr lang="ar-A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Mobile and electronic banking</c:v>
                </c:pt>
                <c:pt idx="1">
                  <c:v>Has an extensive and reliable ATM network</c:v>
                </c:pt>
                <c:pt idx="2">
                  <c:v>Has secure electronic and online services</c:v>
                </c:pt>
                <c:pt idx="3">
                  <c:v>Reliable online banking</c:v>
                </c:pt>
                <c:pt idx="4">
                  <c:v>Large branch network</c:v>
                </c:pt>
                <c:pt idx="5">
                  <c:v>Communicates using customer-friendly language</c:v>
                </c:pt>
                <c:pt idx="6">
                  <c:v>Financially strong and stable</c:v>
                </c:pt>
                <c:pt idx="7">
                  <c:v>Makes a significant contribution to the economic development of the country</c:v>
                </c:pt>
                <c:pt idx="8">
                  <c:v>Provides excellent customer service</c:v>
                </c:pt>
                <c:pt idx="9">
                  <c:v>Offers a wide and diverse range of products and services</c:v>
                </c:pt>
              </c:strCache>
            </c:strRef>
          </c:cat>
          <c:val>
            <c:numRef>
              <c:f>Sheet1!$B$2:$B$11</c:f>
              <c:numCache>
                <c:formatCode>General</c:formatCode>
                <c:ptCount val="10"/>
                <c:pt idx="1">
                  <c:v>80</c:v>
                </c:pt>
                <c:pt idx="2">
                  <c:v>80</c:v>
                </c:pt>
                <c:pt idx="3">
                  <c:v>78</c:v>
                </c:pt>
                <c:pt idx="4">
                  <c:v>78</c:v>
                </c:pt>
                <c:pt idx="5">
                  <c:v>74</c:v>
                </c:pt>
                <c:pt idx="6">
                  <c:v>76</c:v>
                </c:pt>
                <c:pt idx="7">
                  <c:v>72</c:v>
                </c:pt>
                <c:pt idx="8">
                  <c:v>72</c:v>
                </c:pt>
                <c:pt idx="9">
                  <c:v>74</c:v>
                </c:pt>
              </c:numCache>
            </c:numRef>
          </c:val>
          <c:extLst>
            <c:ext xmlns:c16="http://schemas.microsoft.com/office/drawing/2014/chart" uri="{C3380CC4-5D6E-409C-BE32-E72D297353CC}">
              <c16:uniqueId val="{00000000-F96E-4EBC-8FDF-BDEE3748EBF8}"/>
            </c:ext>
          </c:extLst>
        </c:ser>
        <c:ser>
          <c:idx val="0"/>
          <c:order val="1"/>
          <c:tx>
            <c:strRef>
              <c:f>Sheet1!$C$1</c:f>
              <c:strCache>
                <c:ptCount val="1"/>
                <c:pt idx="0">
                  <c:v>4 to 6</c:v>
                </c:pt>
              </c:strCache>
            </c:strRef>
          </c:tx>
          <c:spPr>
            <a:solidFill>
              <a:sysClr val="window" lastClr="FFFFFF"/>
            </a:solidFill>
            <a:ln w="25527">
              <a:noFill/>
            </a:ln>
          </c:spPr>
          <c:invertIfNegative val="0"/>
          <c:cat>
            <c:strRef>
              <c:f>Sheet1!$A$2:$A$11</c:f>
              <c:strCache>
                <c:ptCount val="10"/>
                <c:pt idx="0">
                  <c:v>Mobile and electronic banking</c:v>
                </c:pt>
                <c:pt idx="1">
                  <c:v>Has an extensive and reliable ATM network</c:v>
                </c:pt>
                <c:pt idx="2">
                  <c:v>Has secure electronic and online services</c:v>
                </c:pt>
                <c:pt idx="3">
                  <c:v>Reliable online banking</c:v>
                </c:pt>
                <c:pt idx="4">
                  <c:v>Large branch network</c:v>
                </c:pt>
                <c:pt idx="5">
                  <c:v>Communicates using customer-friendly language</c:v>
                </c:pt>
                <c:pt idx="6">
                  <c:v>Financially strong and stable</c:v>
                </c:pt>
                <c:pt idx="7">
                  <c:v>Makes a significant contribution to the economic development of the country</c:v>
                </c:pt>
                <c:pt idx="8">
                  <c:v>Provides excellent customer service</c:v>
                </c:pt>
                <c:pt idx="9">
                  <c:v>Offers a wide and diverse range of products and services</c:v>
                </c:pt>
              </c:strCache>
            </c:strRef>
          </c:cat>
          <c:val>
            <c:numRef>
              <c:f>Sheet1!$C$2:$C$11</c:f>
              <c:numCache>
                <c:formatCode>General</c:formatCode>
                <c:ptCount val="10"/>
                <c:pt idx="1">
                  <c:v>11</c:v>
                </c:pt>
                <c:pt idx="2">
                  <c:v>10</c:v>
                </c:pt>
                <c:pt idx="3">
                  <c:v>10</c:v>
                </c:pt>
                <c:pt idx="4">
                  <c:v>11</c:v>
                </c:pt>
                <c:pt idx="5">
                  <c:v>13</c:v>
                </c:pt>
                <c:pt idx="6">
                  <c:v>11</c:v>
                </c:pt>
                <c:pt idx="7">
                  <c:v>13</c:v>
                </c:pt>
                <c:pt idx="8">
                  <c:v>13</c:v>
                </c:pt>
                <c:pt idx="9">
                  <c:v>12</c:v>
                </c:pt>
              </c:numCache>
            </c:numRef>
          </c:val>
          <c:extLst>
            <c:ext xmlns:c16="http://schemas.microsoft.com/office/drawing/2014/chart" uri="{C3380CC4-5D6E-409C-BE32-E72D297353CC}">
              <c16:uniqueId val="{00000001-F96E-4EBC-8FDF-BDEE3748EBF8}"/>
            </c:ext>
          </c:extLst>
        </c:ser>
        <c:ser>
          <c:idx val="1"/>
          <c:order val="2"/>
          <c:tx>
            <c:strRef>
              <c:f>Sheet1!$D$1</c:f>
              <c:strCache>
                <c:ptCount val="1"/>
                <c:pt idx="0">
                  <c:v>Performing Poorly</c:v>
                </c:pt>
              </c:strCache>
            </c:strRef>
          </c:tx>
          <c:spPr>
            <a:solidFill>
              <a:sysClr val="window" lastClr="FFFFFF"/>
            </a:solidFill>
            <a:ln w="25527">
              <a:noFill/>
            </a:ln>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0-B049-4CAA-B3E5-4A292415FAAF}"/>
                </c:ext>
              </c:extLst>
            </c:dLbl>
            <c:numFmt formatCode="#,##0" sourceLinked="0"/>
            <c:spPr>
              <a:noFill/>
              <a:ln w="25527">
                <a:noFill/>
              </a:ln>
            </c:spPr>
            <c:txPr>
              <a:bodyPr/>
              <a:lstStyle/>
              <a:p>
                <a:pPr>
                  <a:defRPr sz="1000" b="0" i="0" u="none" strike="noStrike" baseline="0">
                    <a:solidFill>
                      <a:schemeClr val="bg1"/>
                    </a:solidFill>
                    <a:latin typeface="+mn-lt"/>
                    <a:ea typeface="Arial"/>
                    <a:cs typeface="Arial"/>
                  </a:defRPr>
                </a:pPr>
                <a:endParaRPr lang="ar-A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Mobile and electronic banking</c:v>
                </c:pt>
                <c:pt idx="1">
                  <c:v>Has an extensive and reliable ATM network</c:v>
                </c:pt>
                <c:pt idx="2">
                  <c:v>Has secure electronic and online services</c:v>
                </c:pt>
                <c:pt idx="3">
                  <c:v>Reliable online banking</c:v>
                </c:pt>
                <c:pt idx="4">
                  <c:v>Large branch network</c:v>
                </c:pt>
                <c:pt idx="5">
                  <c:v>Communicates using customer-friendly language</c:v>
                </c:pt>
                <c:pt idx="6">
                  <c:v>Financially strong and stable</c:v>
                </c:pt>
                <c:pt idx="7">
                  <c:v>Makes a significant contribution to the economic development of the country</c:v>
                </c:pt>
                <c:pt idx="8">
                  <c:v>Provides excellent customer service</c:v>
                </c:pt>
                <c:pt idx="9">
                  <c:v>Offers a wide and diverse range of products and services</c:v>
                </c:pt>
              </c:strCache>
            </c:strRef>
          </c:cat>
          <c:val>
            <c:numRef>
              <c:f>Sheet1!$D$2:$D$11</c:f>
              <c:numCache>
                <c:formatCode>General</c:formatCode>
                <c:ptCount val="10"/>
                <c:pt idx="1">
                  <c:v>8</c:v>
                </c:pt>
                <c:pt idx="2">
                  <c:v>7</c:v>
                </c:pt>
                <c:pt idx="3">
                  <c:v>9</c:v>
                </c:pt>
                <c:pt idx="4">
                  <c:v>8</c:v>
                </c:pt>
                <c:pt idx="5">
                  <c:v>12</c:v>
                </c:pt>
                <c:pt idx="6">
                  <c:v>8</c:v>
                </c:pt>
                <c:pt idx="7">
                  <c:v>8</c:v>
                </c:pt>
                <c:pt idx="8">
                  <c:v>13</c:v>
                </c:pt>
                <c:pt idx="9">
                  <c:v>11</c:v>
                </c:pt>
              </c:numCache>
            </c:numRef>
          </c:val>
          <c:extLst>
            <c:ext xmlns:c16="http://schemas.microsoft.com/office/drawing/2014/chart" uri="{C3380CC4-5D6E-409C-BE32-E72D297353CC}">
              <c16:uniqueId val="{00000002-F96E-4EBC-8FDF-BDEE3748EBF8}"/>
            </c:ext>
          </c:extLst>
        </c:ser>
        <c:dLbls>
          <c:showLegendKey val="0"/>
          <c:showVal val="0"/>
          <c:showCatName val="0"/>
          <c:showSerName val="0"/>
          <c:showPercent val="0"/>
          <c:showBubbleSize val="0"/>
        </c:dLbls>
        <c:gapWidth val="19"/>
        <c:overlap val="100"/>
        <c:axId val="-2118425008"/>
        <c:axId val="-2118422288"/>
      </c:barChart>
      <c:catAx>
        <c:axId val="-2118425008"/>
        <c:scaling>
          <c:orientation val="maxMin"/>
        </c:scaling>
        <c:delete val="1"/>
        <c:axPos val="l"/>
        <c:numFmt formatCode="General" sourceLinked="1"/>
        <c:majorTickMark val="none"/>
        <c:minorTickMark val="none"/>
        <c:tickLblPos val="nextTo"/>
        <c:crossAx val="-2118422288"/>
        <c:crosses val="autoZero"/>
        <c:auto val="1"/>
        <c:lblAlgn val="ctr"/>
        <c:lblOffset val="100"/>
        <c:tickLblSkip val="1"/>
        <c:tickMarkSkip val="1"/>
        <c:noMultiLvlLbl val="0"/>
      </c:catAx>
      <c:valAx>
        <c:axId val="-2118422288"/>
        <c:scaling>
          <c:orientation val="minMax"/>
        </c:scaling>
        <c:delete val="1"/>
        <c:axPos val="t"/>
        <c:numFmt formatCode="0%" sourceLinked="1"/>
        <c:majorTickMark val="none"/>
        <c:minorTickMark val="none"/>
        <c:tickLblPos val="none"/>
        <c:crossAx val="-2118425008"/>
        <c:crosses val="autoZero"/>
        <c:crossBetween val="between"/>
      </c:valAx>
      <c:spPr>
        <a:noFill/>
        <a:ln w="25527">
          <a:noFill/>
        </a:ln>
      </c:spPr>
    </c:plotArea>
    <c:plotVisOnly val="1"/>
    <c:dispBlanksAs val="gap"/>
    <c:showDLblsOverMax val="0"/>
  </c:chart>
  <c:spPr>
    <a:noFill/>
    <a:ln>
      <a:noFill/>
    </a:ln>
  </c:spPr>
  <c:txPr>
    <a:bodyPr/>
    <a:lstStyle/>
    <a:p>
      <a:pPr>
        <a:defRPr sz="1809" b="1" i="0" u="none" strike="noStrike" baseline="0">
          <a:solidFill>
            <a:schemeClr val="tx1"/>
          </a:solidFill>
          <a:latin typeface="Arial"/>
          <a:ea typeface="Arial"/>
          <a:cs typeface="Arial"/>
        </a:defRPr>
      </a:pPr>
      <a:endParaRPr lang="ar-AE"/>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8151663053975"/>
          <c:y val="0.13022600016007399"/>
          <c:w val="0.822506906903403"/>
          <c:h val="0.58863651065313405"/>
        </c:manualLayout>
      </c:layout>
      <c:barChart>
        <c:barDir val="bar"/>
        <c:grouping val="percentStacked"/>
        <c:varyColors val="0"/>
        <c:ser>
          <c:idx val="8"/>
          <c:order val="0"/>
          <c:tx>
            <c:strRef>
              <c:f>Sheet1!$B$1</c:f>
              <c:strCache>
                <c:ptCount val="1"/>
                <c:pt idx="0">
                  <c:v>Performing Well(7 -9)</c:v>
                </c:pt>
              </c:strCache>
            </c:strRef>
          </c:tx>
          <c:spPr>
            <a:solidFill>
              <a:srgbClr val="F29107">
                <a:lumMod val="60000"/>
                <a:lumOff val="40000"/>
              </a:srgbClr>
            </a:solidFill>
            <a:ln w="25527">
              <a:noFill/>
            </a:ln>
          </c:spPr>
          <c:invertIfNegative val="0"/>
          <c:dLbls>
            <c:numFmt formatCode="#,##0" sourceLinked="0"/>
            <c:spPr>
              <a:noFill/>
              <a:ln w="25527">
                <a:noFill/>
              </a:ln>
            </c:spPr>
            <c:txPr>
              <a:bodyPr/>
              <a:lstStyle/>
              <a:p>
                <a:pPr>
                  <a:defRPr sz="1000" b="0" i="0" u="none" strike="noStrike" baseline="0">
                    <a:solidFill>
                      <a:srgbClr val="000000"/>
                    </a:solidFill>
                    <a:latin typeface="+mn-lt"/>
                    <a:ea typeface="Arial"/>
                    <a:cs typeface="Arial"/>
                  </a:defRPr>
                </a:pPr>
                <a:endParaRPr lang="ar-A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Mobile and electronic banking</c:v>
                </c:pt>
                <c:pt idx="1">
                  <c:v>Has an extensive and reliable ATM network</c:v>
                </c:pt>
                <c:pt idx="2">
                  <c:v>Has secure electronic and online services</c:v>
                </c:pt>
                <c:pt idx="3">
                  <c:v>Reliable online banking</c:v>
                </c:pt>
                <c:pt idx="4">
                  <c:v>Large branch network</c:v>
                </c:pt>
                <c:pt idx="5">
                  <c:v>Communicates using customer-friendly language</c:v>
                </c:pt>
                <c:pt idx="6">
                  <c:v>Financially strong and stable</c:v>
                </c:pt>
                <c:pt idx="7">
                  <c:v>Makes a significant contribution to the economic development of the country</c:v>
                </c:pt>
                <c:pt idx="8">
                  <c:v>Provides excellent customer service</c:v>
                </c:pt>
                <c:pt idx="9">
                  <c:v>Offers a wide and diverse range of products and services</c:v>
                </c:pt>
              </c:strCache>
            </c:strRef>
          </c:cat>
          <c:val>
            <c:numRef>
              <c:f>Sheet1!$B$2:$B$11</c:f>
              <c:numCache>
                <c:formatCode>General</c:formatCode>
                <c:ptCount val="10"/>
                <c:pt idx="0">
                  <c:v>79</c:v>
                </c:pt>
                <c:pt idx="1">
                  <c:v>77</c:v>
                </c:pt>
                <c:pt idx="2">
                  <c:v>76</c:v>
                </c:pt>
                <c:pt idx="3">
                  <c:v>76</c:v>
                </c:pt>
                <c:pt idx="4">
                  <c:v>73</c:v>
                </c:pt>
                <c:pt idx="5">
                  <c:v>72</c:v>
                </c:pt>
                <c:pt idx="6">
                  <c:v>71</c:v>
                </c:pt>
                <c:pt idx="7">
                  <c:v>67</c:v>
                </c:pt>
                <c:pt idx="8">
                  <c:v>66</c:v>
                </c:pt>
                <c:pt idx="9">
                  <c:v>66</c:v>
                </c:pt>
              </c:numCache>
            </c:numRef>
          </c:val>
          <c:extLst>
            <c:ext xmlns:c16="http://schemas.microsoft.com/office/drawing/2014/chart" uri="{C3380CC4-5D6E-409C-BE32-E72D297353CC}">
              <c16:uniqueId val="{00000000-F96E-4EBC-8FDF-BDEE3748EBF8}"/>
            </c:ext>
          </c:extLst>
        </c:ser>
        <c:ser>
          <c:idx val="0"/>
          <c:order val="1"/>
          <c:tx>
            <c:strRef>
              <c:f>Sheet1!$C$1</c:f>
              <c:strCache>
                <c:ptCount val="1"/>
                <c:pt idx="0">
                  <c:v>4 to 6</c:v>
                </c:pt>
              </c:strCache>
            </c:strRef>
          </c:tx>
          <c:spPr>
            <a:solidFill>
              <a:sysClr val="window" lastClr="FFFFFF"/>
            </a:solidFill>
            <a:ln w="25527">
              <a:noFill/>
            </a:ln>
          </c:spPr>
          <c:invertIfNegative val="0"/>
          <c:dLbls>
            <c:numFmt formatCode="#,##0" sourceLinked="0"/>
            <c:spPr>
              <a:noFill/>
              <a:ln w="25527">
                <a:noFill/>
              </a:ln>
            </c:spPr>
            <c:txPr>
              <a:bodyPr/>
              <a:lstStyle/>
              <a:p>
                <a:pPr>
                  <a:defRPr sz="1000" b="0" i="0" u="none" strike="noStrike" baseline="0">
                    <a:solidFill>
                      <a:schemeClr val="bg1"/>
                    </a:solidFill>
                    <a:latin typeface="+mn-lt"/>
                    <a:ea typeface="Arial"/>
                    <a:cs typeface="Arial"/>
                  </a:defRPr>
                </a:pPr>
                <a:endParaRPr lang="ar-A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Mobile and electronic banking</c:v>
                </c:pt>
                <c:pt idx="1">
                  <c:v>Has an extensive and reliable ATM network</c:v>
                </c:pt>
                <c:pt idx="2">
                  <c:v>Has secure electronic and online services</c:v>
                </c:pt>
                <c:pt idx="3">
                  <c:v>Reliable online banking</c:v>
                </c:pt>
                <c:pt idx="4">
                  <c:v>Large branch network</c:v>
                </c:pt>
                <c:pt idx="5">
                  <c:v>Communicates using customer-friendly language</c:v>
                </c:pt>
                <c:pt idx="6">
                  <c:v>Financially strong and stable</c:v>
                </c:pt>
                <c:pt idx="7">
                  <c:v>Makes a significant contribution to the economic development of the country</c:v>
                </c:pt>
                <c:pt idx="8">
                  <c:v>Provides excellent customer service</c:v>
                </c:pt>
                <c:pt idx="9">
                  <c:v>Offers a wide and diverse range of products and services</c:v>
                </c:pt>
              </c:strCache>
            </c:strRef>
          </c:cat>
          <c:val>
            <c:numRef>
              <c:f>Sheet1!$C$2:$C$11</c:f>
              <c:numCache>
                <c:formatCode>General</c:formatCode>
                <c:ptCount val="10"/>
                <c:pt idx="0">
                  <c:v>15</c:v>
                </c:pt>
                <c:pt idx="1">
                  <c:v>18</c:v>
                </c:pt>
                <c:pt idx="2">
                  <c:v>19</c:v>
                </c:pt>
                <c:pt idx="3">
                  <c:v>19</c:v>
                </c:pt>
                <c:pt idx="4">
                  <c:v>20</c:v>
                </c:pt>
                <c:pt idx="5">
                  <c:v>21</c:v>
                </c:pt>
                <c:pt idx="6">
                  <c:v>23</c:v>
                </c:pt>
                <c:pt idx="7">
                  <c:v>23</c:v>
                </c:pt>
                <c:pt idx="8">
                  <c:v>25</c:v>
                </c:pt>
                <c:pt idx="9">
                  <c:v>27</c:v>
                </c:pt>
              </c:numCache>
            </c:numRef>
          </c:val>
          <c:extLst>
            <c:ext xmlns:c16="http://schemas.microsoft.com/office/drawing/2014/chart" uri="{C3380CC4-5D6E-409C-BE32-E72D297353CC}">
              <c16:uniqueId val="{00000001-F96E-4EBC-8FDF-BDEE3748EBF8}"/>
            </c:ext>
          </c:extLst>
        </c:ser>
        <c:ser>
          <c:idx val="1"/>
          <c:order val="2"/>
          <c:tx>
            <c:strRef>
              <c:f>Sheet1!$D$1</c:f>
              <c:strCache>
                <c:ptCount val="1"/>
                <c:pt idx="0">
                  <c:v>Don’t Know</c:v>
                </c:pt>
              </c:strCache>
            </c:strRef>
          </c:tx>
          <c:spPr>
            <a:solidFill>
              <a:sysClr val="window" lastClr="FFFFFF"/>
            </a:solidFill>
            <a:ln w="25527">
              <a:noFill/>
            </a:ln>
          </c:spPr>
          <c:invertIfNegative val="0"/>
          <c:dLbls>
            <c:numFmt formatCode="#,##0" sourceLinked="0"/>
            <c:spPr>
              <a:noFill/>
              <a:ln w="25527">
                <a:noFill/>
              </a:ln>
            </c:spPr>
            <c:txPr>
              <a:bodyPr/>
              <a:lstStyle/>
              <a:p>
                <a:pPr>
                  <a:defRPr sz="1000" b="0" i="0" u="none" strike="noStrike" baseline="0">
                    <a:solidFill>
                      <a:srgbClr val="FFFFFF"/>
                    </a:solidFill>
                    <a:latin typeface="+mn-lt"/>
                    <a:ea typeface="Arial"/>
                    <a:cs typeface="Arial"/>
                  </a:defRPr>
                </a:pPr>
                <a:endParaRPr lang="ar-A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Mobile and electronic banking</c:v>
                </c:pt>
                <c:pt idx="1">
                  <c:v>Has an extensive and reliable ATM network</c:v>
                </c:pt>
                <c:pt idx="2">
                  <c:v>Has secure electronic and online services</c:v>
                </c:pt>
                <c:pt idx="3">
                  <c:v>Reliable online banking</c:v>
                </c:pt>
                <c:pt idx="4">
                  <c:v>Large branch network</c:v>
                </c:pt>
                <c:pt idx="5">
                  <c:v>Communicates using customer-friendly language</c:v>
                </c:pt>
                <c:pt idx="6">
                  <c:v>Financially strong and stable</c:v>
                </c:pt>
                <c:pt idx="7">
                  <c:v>Makes a significant contribution to the economic development of the country</c:v>
                </c:pt>
                <c:pt idx="8">
                  <c:v>Provides excellent customer service</c:v>
                </c:pt>
                <c:pt idx="9">
                  <c:v>Offers a wide and diverse range of products and services</c:v>
                </c:pt>
              </c:strCache>
            </c:strRef>
          </c:cat>
          <c:val>
            <c:numRef>
              <c:f>Sheet1!$D$2:$D$11</c:f>
              <c:numCache>
                <c:formatCode>General</c:formatCode>
                <c:ptCount val="10"/>
                <c:pt idx="0">
                  <c:v>2</c:v>
                </c:pt>
                <c:pt idx="1">
                  <c:v>1</c:v>
                </c:pt>
                <c:pt idx="2">
                  <c:v>2</c:v>
                </c:pt>
                <c:pt idx="3">
                  <c:v>3</c:v>
                </c:pt>
                <c:pt idx="4">
                  <c:v>3</c:v>
                </c:pt>
                <c:pt idx="5">
                  <c:v>2</c:v>
                </c:pt>
                <c:pt idx="6">
                  <c:v>3</c:v>
                </c:pt>
                <c:pt idx="7">
                  <c:v>6</c:v>
                </c:pt>
                <c:pt idx="8">
                  <c:v>2</c:v>
                </c:pt>
                <c:pt idx="9">
                  <c:v>3</c:v>
                </c:pt>
              </c:numCache>
            </c:numRef>
          </c:val>
          <c:extLst>
            <c:ext xmlns:c16="http://schemas.microsoft.com/office/drawing/2014/chart" uri="{C3380CC4-5D6E-409C-BE32-E72D297353CC}">
              <c16:uniqueId val="{00000002-F96E-4EBC-8FDF-BDEE3748EBF8}"/>
            </c:ext>
          </c:extLst>
        </c:ser>
        <c:ser>
          <c:idx val="2"/>
          <c:order val="3"/>
          <c:tx>
            <c:strRef>
              <c:f>Sheet1!$E$1</c:f>
              <c:strCache>
                <c:ptCount val="1"/>
                <c:pt idx="0">
                  <c:v>Performing Poorly</c:v>
                </c:pt>
              </c:strCache>
            </c:strRef>
          </c:tx>
          <c:spPr>
            <a:noFill/>
          </c:spPr>
          <c:invertIfNegative val="0"/>
          <c:dLbls>
            <c:spPr>
              <a:noFill/>
              <a:ln>
                <a:noFill/>
              </a:ln>
              <a:effectLst/>
            </c:spPr>
            <c:txPr>
              <a:bodyPr wrap="square" lIns="38100" tIns="19050" rIns="38100" bIns="19050" anchor="ctr">
                <a:spAutoFit/>
              </a:bodyPr>
              <a:lstStyle/>
              <a:p>
                <a:pPr>
                  <a:defRPr sz="1000" b="0">
                    <a:solidFill>
                      <a:schemeClr val="bg1"/>
                    </a:solidFill>
                    <a:latin typeface="+mj-lt"/>
                  </a:defRPr>
                </a:pPr>
                <a:endParaRPr lang="ar-AE"/>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Sheet1!$A$2:$A$11</c:f>
              <c:strCache>
                <c:ptCount val="10"/>
                <c:pt idx="0">
                  <c:v>Mobile and electronic banking</c:v>
                </c:pt>
                <c:pt idx="1">
                  <c:v>Has an extensive and reliable ATM network</c:v>
                </c:pt>
                <c:pt idx="2">
                  <c:v>Has secure electronic and online services</c:v>
                </c:pt>
                <c:pt idx="3">
                  <c:v>Reliable online banking</c:v>
                </c:pt>
                <c:pt idx="4">
                  <c:v>Large branch network</c:v>
                </c:pt>
                <c:pt idx="5">
                  <c:v>Communicates using customer-friendly language</c:v>
                </c:pt>
                <c:pt idx="6">
                  <c:v>Financially strong and stable</c:v>
                </c:pt>
                <c:pt idx="7">
                  <c:v>Makes a significant contribution to the economic development of the country</c:v>
                </c:pt>
                <c:pt idx="8">
                  <c:v>Provides excellent customer service</c:v>
                </c:pt>
                <c:pt idx="9">
                  <c:v>Offers a wide and diverse range of products and services</c:v>
                </c:pt>
              </c:strCache>
            </c:strRef>
          </c:cat>
          <c:val>
            <c:numRef>
              <c:f>Sheet1!$E$2:$E$11</c:f>
              <c:numCache>
                <c:formatCode>General</c:formatCode>
                <c:ptCount val="10"/>
                <c:pt idx="0">
                  <c:v>4</c:v>
                </c:pt>
                <c:pt idx="1">
                  <c:v>4</c:v>
                </c:pt>
                <c:pt idx="2">
                  <c:v>3</c:v>
                </c:pt>
                <c:pt idx="3">
                  <c:v>4</c:v>
                </c:pt>
                <c:pt idx="4">
                  <c:v>4</c:v>
                </c:pt>
                <c:pt idx="5">
                  <c:v>5</c:v>
                </c:pt>
                <c:pt idx="6">
                  <c:v>3</c:v>
                </c:pt>
                <c:pt idx="7">
                  <c:v>4</c:v>
                </c:pt>
                <c:pt idx="8">
                  <c:v>7</c:v>
                </c:pt>
                <c:pt idx="9">
                  <c:v>4</c:v>
                </c:pt>
              </c:numCache>
            </c:numRef>
          </c:val>
          <c:extLst>
            <c:ext xmlns:c16="http://schemas.microsoft.com/office/drawing/2014/chart" uri="{C3380CC4-5D6E-409C-BE32-E72D297353CC}">
              <c16:uniqueId val="{00000003-F96E-4EBC-8FDF-BDEE3748EBF8}"/>
            </c:ext>
          </c:extLst>
        </c:ser>
        <c:dLbls>
          <c:showLegendKey val="0"/>
          <c:showVal val="0"/>
          <c:showCatName val="0"/>
          <c:showSerName val="0"/>
          <c:showPercent val="0"/>
          <c:showBubbleSize val="0"/>
        </c:dLbls>
        <c:gapWidth val="19"/>
        <c:overlap val="100"/>
        <c:axId val="-2118340320"/>
        <c:axId val="-2118337376"/>
      </c:barChart>
      <c:catAx>
        <c:axId val="-2118340320"/>
        <c:scaling>
          <c:orientation val="maxMin"/>
        </c:scaling>
        <c:delete val="1"/>
        <c:axPos val="l"/>
        <c:numFmt formatCode="General" sourceLinked="1"/>
        <c:majorTickMark val="none"/>
        <c:minorTickMark val="none"/>
        <c:tickLblPos val="nextTo"/>
        <c:crossAx val="-2118337376"/>
        <c:crosses val="autoZero"/>
        <c:auto val="1"/>
        <c:lblAlgn val="ctr"/>
        <c:lblOffset val="100"/>
        <c:tickLblSkip val="1"/>
        <c:tickMarkSkip val="1"/>
        <c:noMultiLvlLbl val="0"/>
      </c:catAx>
      <c:valAx>
        <c:axId val="-2118337376"/>
        <c:scaling>
          <c:orientation val="minMax"/>
        </c:scaling>
        <c:delete val="1"/>
        <c:axPos val="t"/>
        <c:numFmt formatCode="0%" sourceLinked="1"/>
        <c:majorTickMark val="none"/>
        <c:minorTickMark val="none"/>
        <c:tickLblPos val="none"/>
        <c:crossAx val="-2118340320"/>
        <c:crosses val="autoZero"/>
        <c:crossBetween val="between"/>
      </c:valAx>
      <c:spPr>
        <a:noFill/>
        <a:ln w="25527">
          <a:noFill/>
        </a:ln>
      </c:spPr>
    </c:plotArea>
    <c:plotVisOnly val="1"/>
    <c:dispBlanksAs val="gap"/>
    <c:showDLblsOverMax val="0"/>
  </c:chart>
  <c:spPr>
    <a:noFill/>
    <a:ln>
      <a:noFill/>
    </a:ln>
  </c:spPr>
  <c:txPr>
    <a:bodyPr/>
    <a:lstStyle/>
    <a:p>
      <a:pPr>
        <a:defRPr sz="1809" b="1" i="0" u="none" strike="noStrike" baseline="0">
          <a:solidFill>
            <a:schemeClr val="tx1"/>
          </a:solidFill>
          <a:latin typeface="Arial"/>
          <a:ea typeface="Arial"/>
          <a:cs typeface="Arial"/>
        </a:defRPr>
      </a:pPr>
      <a:endParaRPr lang="ar-AE"/>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8151663053975"/>
          <c:y val="0.13022600016007399"/>
          <c:w val="0.822506906903403"/>
          <c:h val="0.58863651065313405"/>
        </c:manualLayout>
      </c:layout>
      <c:barChart>
        <c:barDir val="bar"/>
        <c:grouping val="percentStacked"/>
        <c:varyColors val="0"/>
        <c:ser>
          <c:idx val="8"/>
          <c:order val="0"/>
          <c:tx>
            <c:strRef>
              <c:f>Sheet1!$B$1</c:f>
              <c:strCache>
                <c:ptCount val="1"/>
                <c:pt idx="0">
                  <c:v>Performing Well(7 -9)</c:v>
                </c:pt>
              </c:strCache>
            </c:strRef>
          </c:tx>
          <c:spPr>
            <a:solidFill>
              <a:srgbClr val="F29107">
                <a:lumMod val="60000"/>
                <a:lumOff val="40000"/>
              </a:srgbClr>
            </a:solidFill>
            <a:ln w="25527">
              <a:noFill/>
            </a:ln>
          </c:spPr>
          <c:invertIfNegative val="0"/>
          <c:dLbls>
            <c:numFmt formatCode="#,##0" sourceLinked="0"/>
            <c:spPr>
              <a:noFill/>
              <a:ln w="25527">
                <a:noFill/>
              </a:ln>
            </c:spPr>
            <c:txPr>
              <a:bodyPr/>
              <a:lstStyle/>
              <a:p>
                <a:pPr>
                  <a:defRPr sz="1000" b="0" i="0" u="none" strike="noStrike" baseline="0">
                    <a:solidFill>
                      <a:srgbClr val="000000"/>
                    </a:solidFill>
                    <a:latin typeface="+mn-lt"/>
                    <a:ea typeface="Arial"/>
                    <a:cs typeface="Arial"/>
                  </a:defRPr>
                </a:pPr>
                <a:endParaRPr lang="ar-A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User friendly mobile and electronic banking</c:v>
                </c:pt>
                <c:pt idx="1">
                  <c:v>Has an extensive and reliable ATM network</c:v>
                </c:pt>
                <c:pt idx="2">
                  <c:v>Has secure electronic and online services</c:v>
                </c:pt>
                <c:pt idx="3">
                  <c:v>Reliable online banking</c:v>
                </c:pt>
                <c:pt idx="4">
                  <c:v>Large branch network</c:v>
                </c:pt>
                <c:pt idx="5">
                  <c:v>Communicates using customer-friendly language</c:v>
                </c:pt>
                <c:pt idx="6">
                  <c:v>Financially strong and stable</c:v>
                </c:pt>
                <c:pt idx="7">
                  <c:v>Makes a significant contribution to the economic development of the country</c:v>
                </c:pt>
                <c:pt idx="8">
                  <c:v>Provides excellent customer service</c:v>
                </c:pt>
                <c:pt idx="9">
                  <c:v>Offers a wide and diverse range of products and services</c:v>
                </c:pt>
              </c:strCache>
            </c:strRef>
          </c:cat>
          <c:val>
            <c:numRef>
              <c:f>Sheet1!$B$2:$B$11</c:f>
              <c:numCache>
                <c:formatCode>General</c:formatCode>
                <c:ptCount val="10"/>
                <c:pt idx="0">
                  <c:v>79</c:v>
                </c:pt>
                <c:pt idx="1">
                  <c:v>78</c:v>
                </c:pt>
                <c:pt idx="2">
                  <c:v>79</c:v>
                </c:pt>
                <c:pt idx="3">
                  <c:v>77</c:v>
                </c:pt>
                <c:pt idx="4">
                  <c:v>74</c:v>
                </c:pt>
                <c:pt idx="5">
                  <c:v>73</c:v>
                </c:pt>
                <c:pt idx="6">
                  <c:v>73</c:v>
                </c:pt>
                <c:pt idx="7">
                  <c:v>68</c:v>
                </c:pt>
                <c:pt idx="8">
                  <c:v>67</c:v>
                </c:pt>
                <c:pt idx="9">
                  <c:v>65</c:v>
                </c:pt>
              </c:numCache>
            </c:numRef>
          </c:val>
          <c:extLst>
            <c:ext xmlns:c16="http://schemas.microsoft.com/office/drawing/2014/chart" uri="{C3380CC4-5D6E-409C-BE32-E72D297353CC}">
              <c16:uniqueId val="{00000000-F96E-4EBC-8FDF-BDEE3748EBF8}"/>
            </c:ext>
          </c:extLst>
        </c:ser>
        <c:ser>
          <c:idx val="0"/>
          <c:order val="1"/>
          <c:tx>
            <c:strRef>
              <c:f>Sheet1!$C$1</c:f>
              <c:strCache>
                <c:ptCount val="1"/>
                <c:pt idx="0">
                  <c:v>4 to 6</c:v>
                </c:pt>
              </c:strCache>
            </c:strRef>
          </c:tx>
          <c:spPr>
            <a:solidFill>
              <a:sysClr val="window" lastClr="FFFFFF"/>
            </a:solidFill>
            <a:ln w="25527">
              <a:noFill/>
            </a:ln>
          </c:spPr>
          <c:invertIfNegative val="0"/>
          <c:dLbls>
            <c:numFmt formatCode="#,##0" sourceLinked="0"/>
            <c:spPr>
              <a:noFill/>
              <a:ln w="25527">
                <a:noFill/>
              </a:ln>
            </c:spPr>
            <c:txPr>
              <a:bodyPr/>
              <a:lstStyle/>
              <a:p>
                <a:pPr>
                  <a:defRPr sz="1000" b="0" i="0" u="none" strike="noStrike" baseline="0">
                    <a:solidFill>
                      <a:schemeClr val="bg1"/>
                    </a:solidFill>
                    <a:latin typeface="+mn-lt"/>
                    <a:ea typeface="Arial"/>
                    <a:cs typeface="Arial"/>
                  </a:defRPr>
                </a:pPr>
                <a:endParaRPr lang="ar-A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User friendly mobile and electronic banking</c:v>
                </c:pt>
                <c:pt idx="1">
                  <c:v>Has an extensive and reliable ATM network</c:v>
                </c:pt>
                <c:pt idx="2">
                  <c:v>Has secure electronic and online services</c:v>
                </c:pt>
                <c:pt idx="3">
                  <c:v>Reliable online banking</c:v>
                </c:pt>
                <c:pt idx="4">
                  <c:v>Large branch network</c:v>
                </c:pt>
                <c:pt idx="5">
                  <c:v>Communicates using customer-friendly language</c:v>
                </c:pt>
                <c:pt idx="6">
                  <c:v>Financially strong and stable</c:v>
                </c:pt>
                <c:pt idx="7">
                  <c:v>Makes a significant contribution to the economic development of the country</c:v>
                </c:pt>
                <c:pt idx="8">
                  <c:v>Provides excellent customer service</c:v>
                </c:pt>
                <c:pt idx="9">
                  <c:v>Offers a wide and diverse range of products and services</c:v>
                </c:pt>
              </c:strCache>
            </c:strRef>
          </c:cat>
          <c:val>
            <c:numRef>
              <c:f>Sheet1!$C$2:$C$11</c:f>
              <c:numCache>
                <c:formatCode>General</c:formatCode>
                <c:ptCount val="10"/>
                <c:pt idx="0">
                  <c:v>18</c:v>
                </c:pt>
                <c:pt idx="1">
                  <c:v>19</c:v>
                </c:pt>
                <c:pt idx="2">
                  <c:v>17</c:v>
                </c:pt>
                <c:pt idx="3">
                  <c:v>19</c:v>
                </c:pt>
                <c:pt idx="4">
                  <c:v>22</c:v>
                </c:pt>
                <c:pt idx="5">
                  <c:v>22</c:v>
                </c:pt>
                <c:pt idx="6">
                  <c:v>22</c:v>
                </c:pt>
                <c:pt idx="7">
                  <c:v>22</c:v>
                </c:pt>
                <c:pt idx="8">
                  <c:v>27</c:v>
                </c:pt>
                <c:pt idx="9">
                  <c:v>30</c:v>
                </c:pt>
              </c:numCache>
            </c:numRef>
          </c:val>
          <c:extLst>
            <c:ext xmlns:c16="http://schemas.microsoft.com/office/drawing/2014/chart" uri="{C3380CC4-5D6E-409C-BE32-E72D297353CC}">
              <c16:uniqueId val="{00000001-F96E-4EBC-8FDF-BDEE3748EBF8}"/>
            </c:ext>
          </c:extLst>
        </c:ser>
        <c:ser>
          <c:idx val="1"/>
          <c:order val="2"/>
          <c:tx>
            <c:strRef>
              <c:f>Sheet1!$D$1</c:f>
              <c:strCache>
                <c:ptCount val="1"/>
                <c:pt idx="0">
                  <c:v>Don’t Know</c:v>
                </c:pt>
              </c:strCache>
            </c:strRef>
          </c:tx>
          <c:spPr>
            <a:noFill/>
            <a:ln w="25527">
              <a:noFill/>
            </a:ln>
          </c:spPr>
          <c:invertIfNegative val="0"/>
          <c:dLbls>
            <c:numFmt formatCode="#,##0" sourceLinked="0"/>
            <c:spPr>
              <a:noFill/>
              <a:ln w="25527">
                <a:noFill/>
              </a:ln>
            </c:spPr>
            <c:txPr>
              <a:bodyPr/>
              <a:lstStyle/>
              <a:p>
                <a:pPr>
                  <a:defRPr sz="1000" b="0" i="0" u="none" strike="noStrike" baseline="0">
                    <a:solidFill>
                      <a:srgbClr val="FFFFFF"/>
                    </a:solidFill>
                    <a:latin typeface="+mn-lt"/>
                    <a:ea typeface="Arial"/>
                    <a:cs typeface="Arial"/>
                  </a:defRPr>
                </a:pPr>
                <a:endParaRPr lang="ar-A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User friendly mobile and electronic banking</c:v>
                </c:pt>
                <c:pt idx="1">
                  <c:v>Has an extensive and reliable ATM network</c:v>
                </c:pt>
                <c:pt idx="2">
                  <c:v>Has secure electronic and online services</c:v>
                </c:pt>
                <c:pt idx="3">
                  <c:v>Reliable online banking</c:v>
                </c:pt>
                <c:pt idx="4">
                  <c:v>Large branch network</c:v>
                </c:pt>
                <c:pt idx="5">
                  <c:v>Communicates using customer-friendly language</c:v>
                </c:pt>
                <c:pt idx="6">
                  <c:v>Financially strong and stable</c:v>
                </c:pt>
                <c:pt idx="7">
                  <c:v>Makes a significant contribution to the economic development of the country</c:v>
                </c:pt>
                <c:pt idx="8">
                  <c:v>Provides excellent customer service</c:v>
                </c:pt>
                <c:pt idx="9">
                  <c:v>Offers a wide and diverse range of products and services</c:v>
                </c:pt>
              </c:strCache>
            </c:strRef>
          </c:cat>
          <c:val>
            <c:numRef>
              <c:f>Sheet1!$D$2:$D$11</c:f>
              <c:numCache>
                <c:formatCode>General</c:formatCode>
                <c:ptCount val="10"/>
                <c:pt idx="0">
                  <c:v>2</c:v>
                </c:pt>
                <c:pt idx="1">
                  <c:v>2</c:v>
                </c:pt>
                <c:pt idx="2">
                  <c:v>2</c:v>
                </c:pt>
                <c:pt idx="3">
                  <c:v>2</c:v>
                </c:pt>
                <c:pt idx="4">
                  <c:v>2</c:v>
                </c:pt>
                <c:pt idx="5">
                  <c:v>4</c:v>
                </c:pt>
                <c:pt idx="6">
                  <c:v>2</c:v>
                </c:pt>
                <c:pt idx="7">
                  <c:v>3</c:v>
                </c:pt>
                <c:pt idx="8">
                  <c:v>5</c:v>
                </c:pt>
                <c:pt idx="9">
                  <c:v>2</c:v>
                </c:pt>
              </c:numCache>
            </c:numRef>
          </c:val>
          <c:extLst>
            <c:ext xmlns:c16="http://schemas.microsoft.com/office/drawing/2014/chart" uri="{C3380CC4-5D6E-409C-BE32-E72D297353CC}">
              <c16:uniqueId val="{00000002-F96E-4EBC-8FDF-BDEE3748EBF8}"/>
            </c:ext>
          </c:extLst>
        </c:ser>
        <c:ser>
          <c:idx val="2"/>
          <c:order val="3"/>
          <c:tx>
            <c:strRef>
              <c:f>Sheet1!$E$1</c:f>
              <c:strCache>
                <c:ptCount val="1"/>
                <c:pt idx="0">
                  <c:v>Performing Poorly</c:v>
                </c:pt>
              </c:strCache>
            </c:strRef>
          </c:tx>
          <c:spPr>
            <a:noFill/>
          </c:spPr>
          <c:invertIfNegative val="0"/>
          <c:dLbls>
            <c:dLbl>
              <c:idx val="6"/>
              <c:spPr>
                <a:noFill/>
                <a:ln>
                  <a:noFill/>
                </a:ln>
                <a:effectLst/>
              </c:spPr>
              <c:txPr>
                <a:bodyPr wrap="square" lIns="38100" tIns="19050" rIns="38100" bIns="19050" anchor="ctr">
                  <a:noAutofit/>
                </a:bodyPr>
                <a:lstStyle/>
                <a:p>
                  <a:pPr>
                    <a:defRPr sz="1000" b="0">
                      <a:solidFill>
                        <a:schemeClr val="bg1"/>
                      </a:solidFill>
                      <a:latin typeface="+mj-lt"/>
                    </a:defRPr>
                  </a:pPr>
                  <a:endParaRPr lang="ar-AE"/>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0-6621-4D8A-9379-C10437ECD4B1}"/>
                </c:ext>
              </c:extLst>
            </c:dLbl>
            <c:spPr>
              <a:noFill/>
              <a:ln>
                <a:noFill/>
              </a:ln>
              <a:effectLst/>
            </c:spPr>
            <c:txPr>
              <a:bodyPr wrap="square" lIns="38100" tIns="19050" rIns="38100" bIns="19050" anchor="ctr">
                <a:spAutoFit/>
              </a:bodyPr>
              <a:lstStyle/>
              <a:p>
                <a:pPr>
                  <a:defRPr sz="1000" b="0">
                    <a:solidFill>
                      <a:schemeClr val="bg1"/>
                    </a:solidFill>
                    <a:latin typeface="+mj-lt"/>
                  </a:defRPr>
                </a:pPr>
                <a:endParaRPr lang="ar-AE"/>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Sheet1!$A$2:$A$11</c:f>
              <c:strCache>
                <c:ptCount val="10"/>
                <c:pt idx="0">
                  <c:v>User friendly mobile and electronic banking</c:v>
                </c:pt>
                <c:pt idx="1">
                  <c:v>Has an extensive and reliable ATM network</c:v>
                </c:pt>
                <c:pt idx="2">
                  <c:v>Has secure electronic and online services</c:v>
                </c:pt>
                <c:pt idx="3">
                  <c:v>Reliable online banking</c:v>
                </c:pt>
                <c:pt idx="4">
                  <c:v>Large branch network</c:v>
                </c:pt>
                <c:pt idx="5">
                  <c:v>Communicates using customer-friendly language</c:v>
                </c:pt>
                <c:pt idx="6">
                  <c:v>Financially strong and stable</c:v>
                </c:pt>
                <c:pt idx="7">
                  <c:v>Makes a significant contribution to the economic development of the country</c:v>
                </c:pt>
                <c:pt idx="8">
                  <c:v>Provides excellent customer service</c:v>
                </c:pt>
                <c:pt idx="9">
                  <c:v>Offers a wide and diverse range of products and services</c:v>
                </c:pt>
              </c:strCache>
            </c:strRef>
          </c:cat>
          <c:val>
            <c:numRef>
              <c:f>Sheet1!$E$2:$E$11</c:f>
              <c:numCache>
                <c:formatCode>General</c:formatCode>
                <c:ptCount val="10"/>
                <c:pt idx="0">
                  <c:v>2</c:v>
                </c:pt>
                <c:pt idx="1">
                  <c:v>1</c:v>
                </c:pt>
                <c:pt idx="2">
                  <c:v>2</c:v>
                </c:pt>
                <c:pt idx="3">
                  <c:v>2</c:v>
                </c:pt>
                <c:pt idx="4">
                  <c:v>2</c:v>
                </c:pt>
                <c:pt idx="5">
                  <c:v>1</c:v>
                </c:pt>
                <c:pt idx="6">
                  <c:v>3</c:v>
                </c:pt>
                <c:pt idx="7">
                  <c:v>8</c:v>
                </c:pt>
                <c:pt idx="8">
                  <c:v>1</c:v>
                </c:pt>
                <c:pt idx="9">
                  <c:v>3</c:v>
                </c:pt>
              </c:numCache>
            </c:numRef>
          </c:val>
          <c:extLst>
            <c:ext xmlns:c16="http://schemas.microsoft.com/office/drawing/2014/chart" uri="{C3380CC4-5D6E-409C-BE32-E72D297353CC}">
              <c16:uniqueId val="{00000003-F96E-4EBC-8FDF-BDEE3748EBF8}"/>
            </c:ext>
          </c:extLst>
        </c:ser>
        <c:dLbls>
          <c:showLegendKey val="0"/>
          <c:showVal val="0"/>
          <c:showCatName val="0"/>
          <c:showSerName val="0"/>
          <c:showPercent val="0"/>
          <c:showBubbleSize val="0"/>
        </c:dLbls>
        <c:gapWidth val="27"/>
        <c:overlap val="100"/>
        <c:axId val="-2118325792"/>
        <c:axId val="-2118328784"/>
      </c:barChart>
      <c:catAx>
        <c:axId val="-2118325792"/>
        <c:scaling>
          <c:orientation val="maxMin"/>
        </c:scaling>
        <c:delete val="1"/>
        <c:axPos val="l"/>
        <c:numFmt formatCode="General" sourceLinked="1"/>
        <c:majorTickMark val="none"/>
        <c:minorTickMark val="none"/>
        <c:tickLblPos val="nextTo"/>
        <c:crossAx val="-2118328784"/>
        <c:crosses val="autoZero"/>
        <c:auto val="1"/>
        <c:lblAlgn val="ctr"/>
        <c:lblOffset val="100"/>
        <c:tickLblSkip val="1"/>
        <c:tickMarkSkip val="1"/>
        <c:noMultiLvlLbl val="0"/>
      </c:catAx>
      <c:valAx>
        <c:axId val="-2118328784"/>
        <c:scaling>
          <c:orientation val="minMax"/>
        </c:scaling>
        <c:delete val="1"/>
        <c:axPos val="t"/>
        <c:numFmt formatCode="0%" sourceLinked="1"/>
        <c:majorTickMark val="none"/>
        <c:minorTickMark val="none"/>
        <c:tickLblPos val="none"/>
        <c:crossAx val="-2118325792"/>
        <c:crosses val="autoZero"/>
        <c:crossBetween val="between"/>
      </c:valAx>
      <c:spPr>
        <a:noFill/>
        <a:ln w="25527">
          <a:noFill/>
        </a:ln>
      </c:spPr>
    </c:plotArea>
    <c:plotVisOnly val="1"/>
    <c:dispBlanksAs val="gap"/>
    <c:showDLblsOverMax val="0"/>
  </c:chart>
  <c:spPr>
    <a:noFill/>
    <a:ln>
      <a:noFill/>
    </a:ln>
  </c:spPr>
  <c:txPr>
    <a:bodyPr/>
    <a:lstStyle/>
    <a:p>
      <a:pPr>
        <a:defRPr sz="1809" b="1" i="0" u="none" strike="noStrike" baseline="0">
          <a:solidFill>
            <a:schemeClr val="tx1"/>
          </a:solidFill>
          <a:latin typeface="Arial"/>
          <a:ea typeface="Arial"/>
          <a:cs typeface="Arial"/>
        </a:defRPr>
      </a:pPr>
      <a:endParaRPr lang="ar-AE"/>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8151663053975"/>
          <c:y val="0.13022600016007399"/>
          <c:w val="0.822506906903403"/>
          <c:h val="0.58863651065313405"/>
        </c:manualLayout>
      </c:layout>
      <c:barChart>
        <c:barDir val="bar"/>
        <c:grouping val="percentStacked"/>
        <c:varyColors val="0"/>
        <c:ser>
          <c:idx val="8"/>
          <c:order val="0"/>
          <c:tx>
            <c:strRef>
              <c:f>Sheet1!$B$1</c:f>
              <c:strCache>
                <c:ptCount val="1"/>
                <c:pt idx="0">
                  <c:v>Performing Well(7 -9)</c:v>
                </c:pt>
              </c:strCache>
            </c:strRef>
          </c:tx>
          <c:spPr>
            <a:solidFill>
              <a:srgbClr val="F29107">
                <a:lumMod val="60000"/>
                <a:lumOff val="40000"/>
              </a:srgbClr>
            </a:solidFill>
            <a:ln w="25527">
              <a:noFill/>
            </a:ln>
          </c:spPr>
          <c:invertIfNegative val="0"/>
          <c:dLbls>
            <c:numFmt formatCode="#,##0" sourceLinked="0"/>
            <c:spPr>
              <a:noFill/>
              <a:ln w="25527">
                <a:noFill/>
              </a:ln>
            </c:spPr>
            <c:txPr>
              <a:bodyPr/>
              <a:lstStyle/>
              <a:p>
                <a:pPr>
                  <a:defRPr sz="1000" b="0" i="0" u="none" strike="noStrike" baseline="0">
                    <a:solidFill>
                      <a:srgbClr val="000000"/>
                    </a:solidFill>
                    <a:latin typeface="+mn-lt"/>
                    <a:ea typeface="Arial"/>
                    <a:cs typeface="Arial"/>
                  </a:defRPr>
                </a:pPr>
                <a:endParaRPr lang="ar-A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User friendly mobile and electronic banking</c:v>
                </c:pt>
                <c:pt idx="1">
                  <c:v>Has an extensive and reliable ATM network</c:v>
                </c:pt>
                <c:pt idx="2">
                  <c:v>Has secure electronic and online services</c:v>
                </c:pt>
                <c:pt idx="3">
                  <c:v>Reliable online banking</c:v>
                </c:pt>
                <c:pt idx="4">
                  <c:v>Large branch network</c:v>
                </c:pt>
                <c:pt idx="5">
                  <c:v>Communicates using customer-friendly language</c:v>
                </c:pt>
                <c:pt idx="6">
                  <c:v>Financially strong and stable</c:v>
                </c:pt>
                <c:pt idx="7">
                  <c:v>Makes a significant contribution to the economic development of the country</c:v>
                </c:pt>
                <c:pt idx="8">
                  <c:v>Provides excellent customer service</c:v>
                </c:pt>
                <c:pt idx="9">
                  <c:v>Offers a wide and diverse range of products and services</c:v>
                </c:pt>
              </c:strCache>
            </c:strRef>
          </c:cat>
          <c:val>
            <c:numRef>
              <c:f>Sheet1!$B$2:$B$11</c:f>
              <c:numCache>
                <c:formatCode>General</c:formatCode>
                <c:ptCount val="10"/>
                <c:pt idx="0">
                  <c:v>83</c:v>
                </c:pt>
                <c:pt idx="1">
                  <c:v>82</c:v>
                </c:pt>
                <c:pt idx="2">
                  <c:v>83</c:v>
                </c:pt>
                <c:pt idx="3">
                  <c:v>81</c:v>
                </c:pt>
                <c:pt idx="4">
                  <c:v>80</c:v>
                </c:pt>
                <c:pt idx="5">
                  <c:v>78</c:v>
                </c:pt>
                <c:pt idx="6">
                  <c:v>78</c:v>
                </c:pt>
                <c:pt idx="7">
                  <c:v>77</c:v>
                </c:pt>
                <c:pt idx="8">
                  <c:v>75</c:v>
                </c:pt>
                <c:pt idx="9">
                  <c:v>76</c:v>
                </c:pt>
              </c:numCache>
            </c:numRef>
          </c:val>
          <c:extLst>
            <c:ext xmlns:c16="http://schemas.microsoft.com/office/drawing/2014/chart" uri="{C3380CC4-5D6E-409C-BE32-E72D297353CC}">
              <c16:uniqueId val="{00000000-F6F1-4576-B579-56C64FFB2500}"/>
            </c:ext>
          </c:extLst>
        </c:ser>
        <c:ser>
          <c:idx val="0"/>
          <c:order val="1"/>
          <c:tx>
            <c:strRef>
              <c:f>Sheet1!$C$1</c:f>
              <c:strCache>
                <c:ptCount val="1"/>
                <c:pt idx="0">
                  <c:v>4 to 6</c:v>
                </c:pt>
              </c:strCache>
            </c:strRef>
          </c:tx>
          <c:spPr>
            <a:solidFill>
              <a:sysClr val="window" lastClr="FFFFFF"/>
            </a:solidFill>
            <a:ln w="25527">
              <a:noFill/>
            </a:ln>
          </c:spPr>
          <c:invertIfNegative val="0"/>
          <c:dLbls>
            <c:numFmt formatCode="#,##0" sourceLinked="0"/>
            <c:spPr>
              <a:noFill/>
              <a:ln w="25527">
                <a:noFill/>
              </a:ln>
            </c:spPr>
            <c:txPr>
              <a:bodyPr/>
              <a:lstStyle/>
              <a:p>
                <a:pPr>
                  <a:defRPr sz="1000" b="0" i="0" u="none" strike="noStrike" baseline="0">
                    <a:solidFill>
                      <a:schemeClr val="bg1"/>
                    </a:solidFill>
                    <a:latin typeface="+mn-lt"/>
                    <a:ea typeface="Arial"/>
                    <a:cs typeface="Arial"/>
                  </a:defRPr>
                </a:pPr>
                <a:endParaRPr lang="ar-A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User friendly mobile and electronic banking</c:v>
                </c:pt>
                <c:pt idx="1">
                  <c:v>Has an extensive and reliable ATM network</c:v>
                </c:pt>
                <c:pt idx="2">
                  <c:v>Has secure electronic and online services</c:v>
                </c:pt>
                <c:pt idx="3">
                  <c:v>Reliable online banking</c:v>
                </c:pt>
                <c:pt idx="4">
                  <c:v>Large branch network</c:v>
                </c:pt>
                <c:pt idx="5">
                  <c:v>Communicates using customer-friendly language</c:v>
                </c:pt>
                <c:pt idx="6">
                  <c:v>Financially strong and stable</c:v>
                </c:pt>
                <c:pt idx="7">
                  <c:v>Makes a significant contribution to the economic development of the country</c:v>
                </c:pt>
                <c:pt idx="8">
                  <c:v>Provides excellent customer service</c:v>
                </c:pt>
                <c:pt idx="9">
                  <c:v>Offers a wide and diverse range of products and services</c:v>
                </c:pt>
              </c:strCache>
            </c:strRef>
          </c:cat>
          <c:val>
            <c:numRef>
              <c:f>Sheet1!$C$2:$C$11</c:f>
              <c:numCache>
                <c:formatCode>General</c:formatCode>
                <c:ptCount val="10"/>
                <c:pt idx="0">
                  <c:v>15</c:v>
                </c:pt>
                <c:pt idx="1">
                  <c:v>15</c:v>
                </c:pt>
                <c:pt idx="2">
                  <c:v>17</c:v>
                </c:pt>
                <c:pt idx="3">
                  <c:v>15</c:v>
                </c:pt>
                <c:pt idx="4">
                  <c:v>17</c:v>
                </c:pt>
                <c:pt idx="5">
                  <c:v>17</c:v>
                </c:pt>
                <c:pt idx="6">
                  <c:v>18</c:v>
                </c:pt>
                <c:pt idx="7">
                  <c:v>17</c:v>
                </c:pt>
                <c:pt idx="8">
                  <c:v>20</c:v>
                </c:pt>
                <c:pt idx="9">
                  <c:v>20</c:v>
                </c:pt>
              </c:numCache>
            </c:numRef>
          </c:val>
          <c:extLst>
            <c:ext xmlns:c16="http://schemas.microsoft.com/office/drawing/2014/chart" uri="{C3380CC4-5D6E-409C-BE32-E72D297353CC}">
              <c16:uniqueId val="{00000001-F6F1-4576-B579-56C64FFB2500}"/>
            </c:ext>
          </c:extLst>
        </c:ser>
        <c:ser>
          <c:idx val="1"/>
          <c:order val="2"/>
          <c:tx>
            <c:strRef>
              <c:f>Sheet1!$D$1</c:f>
              <c:strCache>
                <c:ptCount val="1"/>
                <c:pt idx="0">
                  <c:v>Don’t Know</c:v>
                </c:pt>
              </c:strCache>
            </c:strRef>
          </c:tx>
          <c:spPr>
            <a:noFill/>
            <a:ln w="25527">
              <a:noFill/>
            </a:ln>
          </c:spPr>
          <c:invertIfNegative val="0"/>
          <c:dLbls>
            <c:numFmt formatCode="#,##0" sourceLinked="0"/>
            <c:spPr>
              <a:noFill/>
              <a:ln w="25527">
                <a:noFill/>
              </a:ln>
            </c:spPr>
            <c:txPr>
              <a:bodyPr/>
              <a:lstStyle/>
              <a:p>
                <a:pPr>
                  <a:defRPr sz="1000" b="0" i="0" u="none" strike="noStrike" baseline="0">
                    <a:solidFill>
                      <a:srgbClr val="FFFFFF"/>
                    </a:solidFill>
                    <a:latin typeface="+mn-lt"/>
                    <a:ea typeface="Arial"/>
                    <a:cs typeface="Arial"/>
                  </a:defRPr>
                </a:pPr>
                <a:endParaRPr lang="ar-A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User friendly mobile and electronic banking</c:v>
                </c:pt>
                <c:pt idx="1">
                  <c:v>Has an extensive and reliable ATM network</c:v>
                </c:pt>
                <c:pt idx="2">
                  <c:v>Has secure electronic and online services</c:v>
                </c:pt>
                <c:pt idx="3">
                  <c:v>Reliable online banking</c:v>
                </c:pt>
                <c:pt idx="4">
                  <c:v>Large branch network</c:v>
                </c:pt>
                <c:pt idx="5">
                  <c:v>Communicates using customer-friendly language</c:v>
                </c:pt>
                <c:pt idx="6">
                  <c:v>Financially strong and stable</c:v>
                </c:pt>
                <c:pt idx="7">
                  <c:v>Makes a significant contribution to the economic development of the country</c:v>
                </c:pt>
                <c:pt idx="8">
                  <c:v>Provides excellent customer service</c:v>
                </c:pt>
                <c:pt idx="9">
                  <c:v>Offers a wide and diverse range of products and services</c:v>
                </c:pt>
              </c:strCache>
            </c:strRef>
          </c:cat>
          <c:val>
            <c:numRef>
              <c:f>Sheet1!$D$2:$D$11</c:f>
              <c:numCache>
                <c:formatCode>General</c:formatCode>
                <c:ptCount val="10"/>
                <c:pt idx="0">
                  <c:v>1</c:v>
                </c:pt>
                <c:pt idx="1">
                  <c:v>1</c:v>
                </c:pt>
                <c:pt idx="2">
                  <c:v>1</c:v>
                </c:pt>
                <c:pt idx="3">
                  <c:v>1</c:v>
                </c:pt>
                <c:pt idx="4">
                  <c:v>1</c:v>
                </c:pt>
                <c:pt idx="5">
                  <c:v>1</c:v>
                </c:pt>
                <c:pt idx="6">
                  <c:v>1</c:v>
                </c:pt>
                <c:pt idx="7">
                  <c:v>4</c:v>
                </c:pt>
                <c:pt idx="8">
                  <c:v>1</c:v>
                </c:pt>
                <c:pt idx="9">
                  <c:v>1</c:v>
                </c:pt>
              </c:numCache>
            </c:numRef>
          </c:val>
          <c:extLst>
            <c:ext xmlns:c16="http://schemas.microsoft.com/office/drawing/2014/chart" uri="{C3380CC4-5D6E-409C-BE32-E72D297353CC}">
              <c16:uniqueId val="{00000002-F6F1-4576-B579-56C64FFB2500}"/>
            </c:ext>
          </c:extLst>
        </c:ser>
        <c:ser>
          <c:idx val="2"/>
          <c:order val="3"/>
          <c:tx>
            <c:strRef>
              <c:f>Sheet1!$E$1</c:f>
              <c:strCache>
                <c:ptCount val="1"/>
                <c:pt idx="0">
                  <c:v>Performing Poorly</c:v>
                </c:pt>
              </c:strCache>
            </c:strRef>
          </c:tx>
          <c:spPr>
            <a:noFill/>
          </c:spPr>
          <c:invertIfNegative val="0"/>
          <c:dLbls>
            <c:dLbl>
              <c:idx val="6"/>
              <c:spPr>
                <a:noFill/>
                <a:ln>
                  <a:noFill/>
                </a:ln>
                <a:effectLst/>
              </c:spPr>
              <c:txPr>
                <a:bodyPr wrap="square" lIns="38100" tIns="19050" rIns="38100" bIns="19050" anchor="ctr">
                  <a:noAutofit/>
                </a:bodyPr>
                <a:lstStyle/>
                <a:p>
                  <a:pPr>
                    <a:defRPr sz="1000" b="0">
                      <a:solidFill>
                        <a:schemeClr val="bg1"/>
                      </a:solidFill>
                      <a:latin typeface="+mj-lt"/>
                    </a:defRPr>
                  </a:pPr>
                  <a:endParaRPr lang="ar-AE"/>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3-F6F1-4576-B579-56C64FFB2500}"/>
                </c:ext>
              </c:extLst>
            </c:dLbl>
            <c:spPr>
              <a:noFill/>
              <a:ln>
                <a:noFill/>
              </a:ln>
              <a:effectLst/>
            </c:spPr>
            <c:txPr>
              <a:bodyPr wrap="square" lIns="38100" tIns="19050" rIns="38100" bIns="19050" anchor="ctr">
                <a:spAutoFit/>
              </a:bodyPr>
              <a:lstStyle/>
              <a:p>
                <a:pPr>
                  <a:defRPr sz="1000" b="0">
                    <a:solidFill>
                      <a:schemeClr val="bg1"/>
                    </a:solidFill>
                    <a:latin typeface="+mj-lt"/>
                  </a:defRPr>
                </a:pPr>
                <a:endParaRPr lang="ar-AE"/>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Sheet1!$A$2:$A$11</c:f>
              <c:strCache>
                <c:ptCount val="10"/>
                <c:pt idx="0">
                  <c:v>User friendly mobile and electronic banking</c:v>
                </c:pt>
                <c:pt idx="1">
                  <c:v>Has an extensive and reliable ATM network</c:v>
                </c:pt>
                <c:pt idx="2">
                  <c:v>Has secure electronic and online services</c:v>
                </c:pt>
                <c:pt idx="3">
                  <c:v>Reliable online banking</c:v>
                </c:pt>
                <c:pt idx="4">
                  <c:v>Large branch network</c:v>
                </c:pt>
                <c:pt idx="5">
                  <c:v>Communicates using customer-friendly language</c:v>
                </c:pt>
                <c:pt idx="6">
                  <c:v>Financially strong and stable</c:v>
                </c:pt>
                <c:pt idx="7">
                  <c:v>Makes a significant contribution to the economic development of the country</c:v>
                </c:pt>
                <c:pt idx="8">
                  <c:v>Provides excellent customer service</c:v>
                </c:pt>
                <c:pt idx="9">
                  <c:v>Offers a wide and diverse range of products and services</c:v>
                </c:pt>
              </c:strCache>
            </c:strRef>
          </c:cat>
          <c:val>
            <c:numRef>
              <c:f>Sheet1!$E$2:$E$11</c:f>
              <c:numCache>
                <c:formatCode>General</c:formatCode>
                <c:ptCount val="10"/>
                <c:pt idx="0">
                  <c:v>1</c:v>
                </c:pt>
                <c:pt idx="1">
                  <c:v>1</c:v>
                </c:pt>
                <c:pt idx="2">
                  <c:v>0</c:v>
                </c:pt>
                <c:pt idx="3">
                  <c:v>1</c:v>
                </c:pt>
                <c:pt idx="4">
                  <c:v>1</c:v>
                </c:pt>
                <c:pt idx="5">
                  <c:v>2</c:v>
                </c:pt>
                <c:pt idx="6">
                  <c:v>1</c:v>
                </c:pt>
                <c:pt idx="7">
                  <c:v>1</c:v>
                </c:pt>
                <c:pt idx="8">
                  <c:v>2</c:v>
                </c:pt>
                <c:pt idx="9">
                  <c:v>1</c:v>
                </c:pt>
              </c:numCache>
            </c:numRef>
          </c:val>
          <c:extLst>
            <c:ext xmlns:c16="http://schemas.microsoft.com/office/drawing/2014/chart" uri="{C3380CC4-5D6E-409C-BE32-E72D297353CC}">
              <c16:uniqueId val="{00000004-F6F1-4576-B579-56C64FFB2500}"/>
            </c:ext>
          </c:extLst>
        </c:ser>
        <c:dLbls>
          <c:showLegendKey val="0"/>
          <c:showVal val="0"/>
          <c:showCatName val="0"/>
          <c:showSerName val="0"/>
          <c:showPercent val="0"/>
          <c:showBubbleSize val="0"/>
        </c:dLbls>
        <c:gapWidth val="27"/>
        <c:overlap val="100"/>
        <c:axId val="-2118224320"/>
        <c:axId val="-2118227312"/>
      </c:barChart>
      <c:catAx>
        <c:axId val="-2118224320"/>
        <c:scaling>
          <c:orientation val="maxMin"/>
        </c:scaling>
        <c:delete val="1"/>
        <c:axPos val="l"/>
        <c:numFmt formatCode="General" sourceLinked="1"/>
        <c:majorTickMark val="none"/>
        <c:minorTickMark val="none"/>
        <c:tickLblPos val="nextTo"/>
        <c:crossAx val="-2118227312"/>
        <c:crosses val="autoZero"/>
        <c:auto val="1"/>
        <c:lblAlgn val="ctr"/>
        <c:lblOffset val="100"/>
        <c:tickLblSkip val="1"/>
        <c:tickMarkSkip val="1"/>
        <c:noMultiLvlLbl val="0"/>
      </c:catAx>
      <c:valAx>
        <c:axId val="-2118227312"/>
        <c:scaling>
          <c:orientation val="minMax"/>
        </c:scaling>
        <c:delete val="1"/>
        <c:axPos val="t"/>
        <c:numFmt formatCode="0%" sourceLinked="1"/>
        <c:majorTickMark val="none"/>
        <c:minorTickMark val="none"/>
        <c:tickLblPos val="none"/>
        <c:crossAx val="-2118224320"/>
        <c:crosses val="autoZero"/>
        <c:crossBetween val="between"/>
      </c:valAx>
      <c:spPr>
        <a:noFill/>
        <a:ln w="25527">
          <a:noFill/>
        </a:ln>
      </c:spPr>
    </c:plotArea>
    <c:plotVisOnly val="1"/>
    <c:dispBlanksAs val="gap"/>
    <c:showDLblsOverMax val="0"/>
  </c:chart>
  <c:spPr>
    <a:noFill/>
    <a:ln>
      <a:noFill/>
    </a:ln>
  </c:spPr>
  <c:txPr>
    <a:bodyPr/>
    <a:lstStyle/>
    <a:p>
      <a:pPr>
        <a:defRPr sz="1809" b="1" i="0" u="none" strike="noStrike" baseline="0">
          <a:solidFill>
            <a:schemeClr val="tx1"/>
          </a:solidFill>
          <a:latin typeface="Arial"/>
          <a:ea typeface="Arial"/>
          <a:cs typeface="Arial"/>
        </a:defRPr>
      </a:pPr>
      <a:endParaRPr lang="ar-AE"/>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7957852236443497"/>
          <c:y val="0.288561477967399"/>
          <c:w val="0.42042147763556698"/>
          <c:h val="0.66217104267803994"/>
        </c:manualLayout>
      </c:layout>
      <c:barChart>
        <c:barDir val="col"/>
        <c:grouping val="percentStacked"/>
        <c:varyColors val="0"/>
        <c:ser>
          <c:idx val="0"/>
          <c:order val="0"/>
          <c:tx>
            <c:strRef>
              <c:f>Sheet1!$A$2</c:f>
              <c:strCache>
                <c:ptCount val="1"/>
                <c:pt idx="0">
                  <c:v>Poor</c:v>
                </c:pt>
              </c:strCache>
            </c:strRef>
          </c:tx>
          <c:spPr>
            <a:solidFill>
              <a:srgbClr val="C00000"/>
            </a:solidFill>
            <a:ln w="12639">
              <a:noFill/>
              <a:prstDash val="solid"/>
            </a:ln>
          </c:spPr>
          <c:invertIfNegative val="0"/>
          <c:dLbls>
            <c:dLbl>
              <c:idx val="0"/>
              <c:layout>
                <c:manualLayout>
                  <c:x val="0"/>
                  <c:y val="2.9560479888399299E-2"/>
                </c:manualLayout>
              </c:layout>
              <c:tx>
                <c:rich>
                  <a:bodyPr wrap="square" lIns="38100" tIns="19050" rIns="38100" bIns="19050" anchor="ctr">
                    <a:spAutoFit/>
                  </a:bodyPr>
                  <a:lstStyle/>
                  <a:p>
                    <a:pPr>
                      <a:defRPr sz="700">
                        <a:solidFill>
                          <a:schemeClr val="tx1"/>
                        </a:solidFill>
                      </a:defRPr>
                    </a:pPr>
                    <a:fld id="{76BDEB18-F561-4BFB-9047-346DFEBFB83F}" type="VALUE">
                      <a:rPr lang="en-US" sz="700" b="0" smtClean="0">
                        <a:solidFill>
                          <a:schemeClr val="tx1"/>
                        </a:solidFill>
                      </a:rPr>
                      <a:pPr>
                        <a:defRPr sz="700">
                          <a:solidFill>
                            <a:schemeClr val="tx1"/>
                          </a:solidFill>
                        </a:defRPr>
                      </a:pPr>
                      <a:t>[VALUE]</a:t>
                    </a:fld>
                    <a:r>
                      <a:rPr lang="en-US" sz="700" b="0" dirty="0">
                        <a:solidFill>
                          <a:schemeClr val="tx1"/>
                        </a:solidFill>
                      </a:rPr>
                      <a:t>%</a:t>
                    </a:r>
                  </a:p>
                </c:rich>
              </c:tx>
              <c:spPr>
                <a:noFill/>
                <a:ln>
                  <a:noFill/>
                </a:ln>
                <a:effectLst/>
              </c:spPr>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CA52-44D0-B031-2DDD23540697}"/>
                </c:ext>
              </c:extLst>
            </c:dLbl>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Sheet1!$B$1:$B$1</c:f>
              <c:strCache>
                <c:ptCount val="1"/>
                <c:pt idx="0">
                  <c:v>XXX</c:v>
                </c:pt>
              </c:strCache>
            </c:strRef>
          </c:cat>
          <c:val>
            <c:numRef>
              <c:f>Sheet1!$B$2:$B$2</c:f>
              <c:numCache>
                <c:formatCode>General</c:formatCode>
                <c:ptCount val="1"/>
                <c:pt idx="0">
                  <c:v>2</c:v>
                </c:pt>
              </c:numCache>
            </c:numRef>
          </c:val>
          <c:extLst>
            <c:ext xmlns:c16="http://schemas.microsoft.com/office/drawing/2014/chart" uri="{C3380CC4-5D6E-409C-BE32-E72D297353CC}">
              <c16:uniqueId val="{00000001-CA52-44D0-B031-2DDD23540697}"/>
            </c:ext>
          </c:extLst>
        </c:ser>
        <c:ser>
          <c:idx val="1"/>
          <c:order val="1"/>
          <c:tx>
            <c:strRef>
              <c:f>Sheet1!$A$3</c:f>
              <c:strCache>
                <c:ptCount val="1"/>
                <c:pt idx="0">
                  <c:v>Fair</c:v>
                </c:pt>
              </c:strCache>
            </c:strRef>
          </c:tx>
          <c:spPr>
            <a:solidFill>
              <a:schemeClr val="accent2"/>
            </a:solidFill>
            <a:ln w="12639">
              <a:noFill/>
              <a:prstDash val="solid"/>
            </a:ln>
          </c:spPr>
          <c:invertIfNegative val="0"/>
          <c:dLbls>
            <c:dLbl>
              <c:idx val="0"/>
              <c:layout>
                <c:manualLayout>
                  <c:x val="6.3016927984304296E-3"/>
                  <c:y val="0"/>
                </c:manualLayout>
              </c:layout>
              <c:tx>
                <c:rich>
                  <a:bodyPr/>
                  <a:lstStyle/>
                  <a:p>
                    <a:fld id="{401765F8-2A0B-41BF-835E-E67247FCDDDB}" type="VALUE">
                      <a:rPr lang="en-US" smtClean="0"/>
                      <a:pPr/>
                      <a:t>[VALUE]</a:t>
                    </a:fld>
                    <a:r>
                      <a:rPr lang="en-US" dirty="0"/>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CA52-44D0-B031-2DDD23540697}"/>
                </c:ext>
              </c:extLst>
            </c:dLbl>
            <c:spPr>
              <a:noFill/>
              <a:ln w="25278">
                <a:noFill/>
              </a:ln>
            </c:spPr>
            <c:txPr>
              <a:bodyPr/>
              <a:lstStyle/>
              <a:p>
                <a:pPr>
                  <a:defRPr sz="1000" b="0">
                    <a:solidFill>
                      <a:schemeClr val="bg1"/>
                    </a:solidFill>
                  </a:defRPr>
                </a:pPr>
                <a:endParaRPr lang="ar-A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Sheet1!$B$1:$B$1</c:f>
              <c:strCache>
                <c:ptCount val="1"/>
                <c:pt idx="0">
                  <c:v>XXX</c:v>
                </c:pt>
              </c:strCache>
            </c:strRef>
          </c:cat>
          <c:val>
            <c:numRef>
              <c:f>Sheet1!$B$3:$B$3</c:f>
              <c:numCache>
                <c:formatCode>General</c:formatCode>
                <c:ptCount val="1"/>
                <c:pt idx="0">
                  <c:v>4</c:v>
                </c:pt>
              </c:numCache>
            </c:numRef>
          </c:val>
          <c:extLst>
            <c:ext xmlns:c16="http://schemas.microsoft.com/office/drawing/2014/chart" uri="{C3380CC4-5D6E-409C-BE32-E72D297353CC}">
              <c16:uniqueId val="{00000003-CA52-44D0-B031-2DDD23540697}"/>
            </c:ext>
          </c:extLst>
        </c:ser>
        <c:ser>
          <c:idx val="2"/>
          <c:order val="2"/>
          <c:tx>
            <c:strRef>
              <c:f>Sheet1!$A$4</c:f>
              <c:strCache>
                <c:ptCount val="1"/>
                <c:pt idx="0">
                  <c:v>Good</c:v>
                </c:pt>
              </c:strCache>
            </c:strRef>
          </c:tx>
          <c:spPr>
            <a:solidFill>
              <a:srgbClr val="FFC000"/>
            </a:solidFill>
            <a:ln w="12639">
              <a:noFill/>
              <a:prstDash val="solid"/>
            </a:ln>
          </c:spPr>
          <c:invertIfNegative val="0"/>
          <c:dLbls>
            <c:dLbl>
              <c:idx val="0"/>
              <c:tx>
                <c:rich>
                  <a:bodyPr/>
                  <a:lstStyle/>
                  <a:p>
                    <a:fld id="{009A1AEB-A933-4143-81A1-61E140465CBC}"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CA52-44D0-B031-2DDD23540697}"/>
                </c:ext>
              </c:extLst>
            </c:dLbl>
            <c:spPr>
              <a:noFill/>
              <a:ln w="25278">
                <a:noFill/>
              </a:ln>
            </c:spPr>
            <c:txPr>
              <a:bodyPr/>
              <a:lstStyle/>
              <a:p>
                <a:pPr>
                  <a:defRPr sz="1000" b="0">
                    <a:solidFill>
                      <a:schemeClr val="bg1"/>
                    </a:solidFill>
                  </a:defRPr>
                </a:pPr>
                <a:endParaRPr lang="ar-A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Sheet1!$B$1:$B$1</c:f>
              <c:strCache>
                <c:ptCount val="1"/>
                <c:pt idx="0">
                  <c:v>XXX</c:v>
                </c:pt>
              </c:strCache>
            </c:strRef>
          </c:cat>
          <c:val>
            <c:numRef>
              <c:f>Sheet1!$B$4:$B$4</c:f>
              <c:numCache>
                <c:formatCode>General</c:formatCode>
                <c:ptCount val="1"/>
                <c:pt idx="0">
                  <c:v>13</c:v>
                </c:pt>
              </c:numCache>
            </c:numRef>
          </c:val>
          <c:extLst>
            <c:ext xmlns:c16="http://schemas.microsoft.com/office/drawing/2014/chart" uri="{C3380CC4-5D6E-409C-BE32-E72D297353CC}">
              <c16:uniqueId val="{00000005-CA52-44D0-B031-2DDD23540697}"/>
            </c:ext>
          </c:extLst>
        </c:ser>
        <c:ser>
          <c:idx val="3"/>
          <c:order val="3"/>
          <c:tx>
            <c:strRef>
              <c:f>Sheet1!$A$5</c:f>
              <c:strCache>
                <c:ptCount val="1"/>
                <c:pt idx="0">
                  <c:v>Very good</c:v>
                </c:pt>
              </c:strCache>
            </c:strRef>
          </c:tx>
          <c:spPr>
            <a:solidFill>
              <a:srgbClr val="92D050"/>
            </a:solidFill>
            <a:ln w="12639">
              <a:noFill/>
              <a:prstDash val="solid"/>
            </a:ln>
          </c:spPr>
          <c:invertIfNegative val="0"/>
          <c:dLbls>
            <c:dLbl>
              <c:idx val="0"/>
              <c:tx>
                <c:rich>
                  <a:bodyPr/>
                  <a:lstStyle/>
                  <a:p>
                    <a:fld id="{872E3D2F-1EC8-49E9-A87C-DF295D481F48}"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CA52-44D0-B031-2DDD23540697}"/>
                </c:ext>
              </c:extLst>
            </c:dLbl>
            <c:spPr>
              <a:noFill/>
              <a:ln w="25278">
                <a:noFill/>
              </a:ln>
            </c:spPr>
            <c:txPr>
              <a:bodyPr/>
              <a:lstStyle/>
              <a:p>
                <a:pPr>
                  <a:defRPr sz="1000" b="0">
                    <a:solidFill>
                      <a:schemeClr val="bg1"/>
                    </a:solidFill>
                  </a:defRPr>
                </a:pPr>
                <a:endParaRPr lang="ar-A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Sheet1!$B$1:$B$1</c:f>
              <c:strCache>
                <c:ptCount val="1"/>
                <c:pt idx="0">
                  <c:v>XXX</c:v>
                </c:pt>
              </c:strCache>
            </c:strRef>
          </c:cat>
          <c:val>
            <c:numRef>
              <c:f>Sheet1!$B$5:$B$5</c:f>
              <c:numCache>
                <c:formatCode>General</c:formatCode>
                <c:ptCount val="1"/>
                <c:pt idx="0">
                  <c:v>40</c:v>
                </c:pt>
              </c:numCache>
            </c:numRef>
          </c:val>
          <c:extLst>
            <c:ext xmlns:c16="http://schemas.microsoft.com/office/drawing/2014/chart" uri="{C3380CC4-5D6E-409C-BE32-E72D297353CC}">
              <c16:uniqueId val="{00000007-CA52-44D0-B031-2DDD23540697}"/>
            </c:ext>
          </c:extLst>
        </c:ser>
        <c:ser>
          <c:idx val="4"/>
          <c:order val="4"/>
          <c:tx>
            <c:strRef>
              <c:f>Sheet1!$A$6</c:f>
              <c:strCache>
                <c:ptCount val="1"/>
                <c:pt idx="0">
                  <c:v>Excellent</c:v>
                </c:pt>
              </c:strCache>
            </c:strRef>
          </c:tx>
          <c:spPr>
            <a:solidFill>
              <a:srgbClr val="00823B"/>
            </a:solidFill>
            <a:ln w="12639">
              <a:noFill/>
              <a:prstDash val="solid"/>
            </a:ln>
          </c:spPr>
          <c:invertIfNegative val="0"/>
          <c:dLbls>
            <c:dLbl>
              <c:idx val="0"/>
              <c:tx>
                <c:rich>
                  <a:bodyPr/>
                  <a:lstStyle/>
                  <a:p>
                    <a:fld id="{F4521712-4E1D-404B-82FE-E4DBCEFECFE6}"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CA52-44D0-B031-2DDD23540697}"/>
                </c:ext>
              </c:extLst>
            </c:dLbl>
            <c:spPr>
              <a:noFill/>
              <a:ln w="25278">
                <a:noFill/>
              </a:ln>
            </c:spPr>
            <c:txPr>
              <a:bodyPr/>
              <a:lstStyle/>
              <a:p>
                <a:pPr>
                  <a:defRPr sz="1000" b="0">
                    <a:solidFill>
                      <a:schemeClr val="bg1"/>
                    </a:solidFill>
                  </a:defRPr>
                </a:pPr>
                <a:endParaRPr lang="ar-A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Sheet1!$B$1:$B$1</c:f>
              <c:strCache>
                <c:ptCount val="1"/>
                <c:pt idx="0">
                  <c:v>XXX</c:v>
                </c:pt>
              </c:strCache>
            </c:strRef>
          </c:cat>
          <c:val>
            <c:numRef>
              <c:f>Sheet1!$B$6:$B$6</c:f>
              <c:numCache>
                <c:formatCode>General</c:formatCode>
                <c:ptCount val="1"/>
                <c:pt idx="0">
                  <c:v>42</c:v>
                </c:pt>
              </c:numCache>
            </c:numRef>
          </c:val>
          <c:extLst>
            <c:ext xmlns:c16="http://schemas.microsoft.com/office/drawing/2014/chart" uri="{C3380CC4-5D6E-409C-BE32-E72D297353CC}">
              <c16:uniqueId val="{00000009-CA52-44D0-B031-2DDD23540697}"/>
            </c:ext>
          </c:extLst>
        </c:ser>
        <c:dLbls>
          <c:showLegendKey val="0"/>
          <c:showVal val="0"/>
          <c:showCatName val="0"/>
          <c:showSerName val="0"/>
          <c:showPercent val="0"/>
          <c:showBubbleSize val="0"/>
        </c:dLbls>
        <c:gapWidth val="50"/>
        <c:overlap val="100"/>
        <c:axId val="2089818176"/>
        <c:axId val="-2128157648"/>
      </c:barChart>
      <c:catAx>
        <c:axId val="2089818176"/>
        <c:scaling>
          <c:orientation val="minMax"/>
        </c:scaling>
        <c:delete val="1"/>
        <c:axPos val="b"/>
        <c:numFmt formatCode="General" sourceLinked="0"/>
        <c:majorTickMark val="out"/>
        <c:minorTickMark val="none"/>
        <c:tickLblPos val="none"/>
        <c:crossAx val="-2128157648"/>
        <c:crossesAt val="0"/>
        <c:auto val="1"/>
        <c:lblAlgn val="ctr"/>
        <c:lblOffset val="100"/>
        <c:noMultiLvlLbl val="0"/>
      </c:catAx>
      <c:valAx>
        <c:axId val="-2128157648"/>
        <c:scaling>
          <c:orientation val="minMax"/>
          <c:max val="1.02"/>
          <c:min val="-0.02"/>
        </c:scaling>
        <c:delete val="1"/>
        <c:axPos val="l"/>
        <c:numFmt formatCode="0%" sourceLinked="1"/>
        <c:majorTickMark val="out"/>
        <c:minorTickMark val="none"/>
        <c:tickLblPos val="none"/>
        <c:crossAx val="2089818176"/>
        <c:crosses val="autoZero"/>
        <c:crossBetween val="between"/>
        <c:majorUnit val="0.1"/>
        <c:minorUnit val="0.01"/>
      </c:valAx>
      <c:spPr>
        <a:noFill/>
        <a:ln w="25278">
          <a:noFill/>
        </a:ln>
      </c:spPr>
    </c:plotArea>
    <c:legend>
      <c:legendPos val="r"/>
      <c:layout>
        <c:manualLayout>
          <c:xMode val="edge"/>
          <c:yMode val="edge"/>
          <c:x val="0"/>
          <c:y val="0.34196832984259001"/>
          <c:w val="0.34665896128907803"/>
          <c:h val="0.52831409976755495"/>
        </c:manualLayout>
      </c:layout>
      <c:overlay val="0"/>
      <c:spPr>
        <a:noFill/>
        <a:ln w="25278">
          <a:noFill/>
        </a:ln>
      </c:spPr>
      <c:txPr>
        <a:bodyPr/>
        <a:lstStyle/>
        <a:p>
          <a:pPr>
            <a:defRPr b="0">
              <a:solidFill>
                <a:srgbClr val="333333"/>
              </a:solidFill>
            </a:defRPr>
          </a:pPr>
          <a:endParaRPr lang="ar-AE"/>
        </a:p>
      </c:txPr>
    </c:legend>
    <c:plotVisOnly val="1"/>
    <c:dispBlanksAs val="gap"/>
    <c:showDLblsOverMax val="0"/>
  </c:chart>
  <c:spPr>
    <a:noFill/>
    <a:ln>
      <a:noFill/>
    </a:ln>
  </c:spPr>
  <c:txPr>
    <a:bodyPr/>
    <a:lstStyle/>
    <a:p>
      <a:pPr>
        <a:defRPr sz="995" b="1" i="0" u="none" strike="noStrike" baseline="0">
          <a:solidFill>
            <a:schemeClr val="tx1"/>
          </a:solidFill>
          <a:latin typeface="+mn-lt"/>
          <a:ea typeface="Arial"/>
          <a:cs typeface="Arial"/>
        </a:defRPr>
      </a:pPr>
      <a:endParaRPr lang="ar-AE"/>
    </a:p>
  </c:txPr>
  <c:externalData r:id="rId1">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4939" y="0"/>
            <a:ext cx="2949099" cy="498693"/>
          </a:xfrm>
          <a:prstGeom prst="rect">
            <a:avLst/>
          </a:prstGeom>
        </p:spPr>
        <p:txBody>
          <a:bodyPr vert="horz" lIns="91440" tIns="45720" rIns="91440" bIns="45720" rtlCol="0"/>
          <a:lstStyle>
            <a:lvl1pPr algn="r">
              <a:defRPr sz="1200"/>
            </a:lvl1pPr>
          </a:lstStyle>
          <a:p>
            <a:fld id="{42691DDE-BA6A-4F57-909C-98F49C72955F}" type="datetimeFigureOut">
              <a:rPr lang="en-GB" smtClean="0"/>
              <a:t>08/09/2019</a:t>
            </a:fld>
            <a:endParaRPr lang="en-GB"/>
          </a:p>
        </p:txBody>
      </p:sp>
      <p:sp>
        <p:nvSpPr>
          <p:cNvPr id="4" name="Footer Placeholder 3"/>
          <p:cNvSpPr>
            <a:spLocks noGrp="1"/>
          </p:cNvSpPr>
          <p:nvPr>
            <p:ph type="ftr" sz="quarter" idx="2"/>
          </p:nvPr>
        </p:nvSpPr>
        <p:spPr>
          <a:xfrm>
            <a:off x="0" y="9440647"/>
            <a:ext cx="2949099" cy="49869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4939" y="9440647"/>
            <a:ext cx="2949099" cy="498692"/>
          </a:xfrm>
          <a:prstGeom prst="rect">
            <a:avLst/>
          </a:prstGeom>
        </p:spPr>
        <p:txBody>
          <a:bodyPr vert="horz" lIns="91440" tIns="45720" rIns="91440" bIns="45720" rtlCol="0" anchor="b"/>
          <a:lstStyle>
            <a:lvl1pPr algn="r">
              <a:defRPr sz="1200"/>
            </a:lvl1pPr>
          </a:lstStyle>
          <a:p>
            <a:fld id="{3DC50D33-42BE-4A7B-9A0E-84D31BC6EF4B}" type="slidenum">
              <a:rPr lang="en-GB" smtClean="0"/>
              <a:t>‹#›</a:t>
            </a:fld>
            <a:endParaRPr lang="en-GB"/>
          </a:p>
        </p:txBody>
      </p:sp>
    </p:spTree>
    <p:extLst>
      <p:ext uri="{BB962C8B-B14F-4D97-AF65-F5344CB8AC3E}">
        <p14:creationId xmlns:p14="http://schemas.microsoft.com/office/powerpoint/2010/main" val="27345535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4939" y="0"/>
            <a:ext cx="2949099" cy="498693"/>
          </a:xfrm>
          <a:prstGeom prst="rect">
            <a:avLst/>
          </a:prstGeom>
        </p:spPr>
        <p:txBody>
          <a:bodyPr vert="horz" lIns="91440" tIns="45720" rIns="91440" bIns="45720" rtlCol="0"/>
          <a:lstStyle>
            <a:lvl1pPr algn="r">
              <a:defRPr sz="1200"/>
            </a:lvl1pPr>
          </a:lstStyle>
          <a:p>
            <a:fld id="{CBAAC5B1-F58D-4268-BB75-9856A9D794A6}" type="datetimeFigureOut">
              <a:rPr lang="en-GB" smtClean="0"/>
              <a:t>08/09/2019</a:t>
            </a:fld>
            <a:endParaRPr lang="en-GB"/>
          </a:p>
        </p:txBody>
      </p:sp>
      <p:sp>
        <p:nvSpPr>
          <p:cNvPr id="4" name="Slide Image Placeholder 3"/>
          <p:cNvSpPr>
            <a:spLocks noGrp="1" noRot="1" noChangeAspect="1"/>
          </p:cNvSpPr>
          <p:nvPr>
            <p:ph type="sldImg" idx="2"/>
          </p:nvPr>
        </p:nvSpPr>
        <p:spPr>
          <a:xfrm>
            <a:off x="422275" y="1243013"/>
            <a:ext cx="5961063" cy="33543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562" y="4783307"/>
            <a:ext cx="5444490" cy="3913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0647"/>
            <a:ext cx="2949099" cy="49869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4939" y="9440647"/>
            <a:ext cx="2949099" cy="498692"/>
          </a:xfrm>
          <a:prstGeom prst="rect">
            <a:avLst/>
          </a:prstGeom>
        </p:spPr>
        <p:txBody>
          <a:bodyPr vert="horz" lIns="91440" tIns="45720" rIns="91440" bIns="45720" rtlCol="0" anchor="b"/>
          <a:lstStyle>
            <a:lvl1pPr algn="r">
              <a:defRPr sz="1200"/>
            </a:lvl1pPr>
          </a:lstStyle>
          <a:p>
            <a:fld id="{65900C33-90AE-4963-9AD8-3B07939F57E9}" type="slidenum">
              <a:rPr lang="en-GB" smtClean="0"/>
              <a:t>‹#›</a:t>
            </a:fld>
            <a:endParaRPr lang="en-GB"/>
          </a:p>
        </p:txBody>
      </p:sp>
    </p:spTree>
    <p:extLst>
      <p:ext uri="{BB962C8B-B14F-4D97-AF65-F5344CB8AC3E}">
        <p14:creationId xmlns:p14="http://schemas.microsoft.com/office/powerpoint/2010/main" val="1609606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5900C33-90AE-4963-9AD8-3B07939F57E9}" type="slidenum">
              <a:rPr lang="en-GB" smtClean="0">
                <a:solidFill>
                  <a:prstClr val="black"/>
                </a:solidFill>
              </a:rPr>
              <a:pPr/>
              <a:t>1</a:t>
            </a:fld>
            <a:endParaRPr lang="en-GB">
              <a:solidFill>
                <a:prstClr val="black"/>
              </a:solidFill>
            </a:endParaRPr>
          </a:p>
        </p:txBody>
      </p:sp>
    </p:spTree>
    <p:extLst>
      <p:ext uri="{BB962C8B-B14F-4D97-AF65-F5344CB8AC3E}">
        <p14:creationId xmlns:p14="http://schemas.microsoft.com/office/powerpoint/2010/main" val="1716272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5900C33-90AE-4963-9AD8-3B07939F57E9}" type="slidenum">
              <a:rPr lang="en-GB" smtClean="0">
                <a:solidFill>
                  <a:prstClr val="black"/>
                </a:solidFill>
              </a:rPr>
              <a:pPr/>
              <a:t>16</a:t>
            </a:fld>
            <a:endParaRPr lang="en-GB">
              <a:solidFill>
                <a:prstClr val="black"/>
              </a:solidFill>
            </a:endParaRPr>
          </a:p>
        </p:txBody>
      </p:sp>
    </p:spTree>
    <p:extLst>
      <p:ext uri="{BB962C8B-B14F-4D97-AF65-F5344CB8AC3E}">
        <p14:creationId xmlns:p14="http://schemas.microsoft.com/office/powerpoint/2010/main" val="428847523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1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67200" y="1138238"/>
            <a:ext cx="4665663" cy="1787237"/>
          </a:xfrm>
          <a:prstGeom prst="rect">
            <a:avLst/>
          </a:prstGeom>
        </p:spPr>
        <p:txBody>
          <a:bodyPr anchor="b">
            <a:noAutofit/>
          </a:bodyPr>
          <a:lstStyle>
            <a:lvl1pPr algn="l">
              <a:defRPr sz="2400" b="1">
                <a:solidFill>
                  <a:schemeClr val="tx1"/>
                </a:solidFill>
              </a:defRPr>
            </a:lvl1pPr>
          </a:lstStyle>
          <a:p>
            <a:r>
              <a:rPr lang="en-GB" dirty="0"/>
              <a:t>Click to edit master title style</a:t>
            </a:r>
          </a:p>
        </p:txBody>
      </p:sp>
      <p:sp>
        <p:nvSpPr>
          <p:cNvPr id="3" name="Subtitle 2"/>
          <p:cNvSpPr>
            <a:spLocks noGrp="1"/>
          </p:cNvSpPr>
          <p:nvPr>
            <p:ph type="subTitle" idx="1" hasCustomPrompt="1"/>
          </p:nvPr>
        </p:nvSpPr>
        <p:spPr>
          <a:xfrm>
            <a:off x="367200" y="3146902"/>
            <a:ext cx="4665663" cy="1882298"/>
          </a:xfrm>
          <a:prstGeom prst="rect">
            <a:avLst/>
          </a:prstGeom>
        </p:spPr>
        <p:txBody>
          <a:bodyPr anchor="t">
            <a:noAutofit/>
          </a:bodyPr>
          <a:lstStyle>
            <a:lvl1pPr marL="0" indent="0" algn="l">
              <a:spcBef>
                <a:spcPts val="600"/>
              </a:spcBef>
              <a:buNone/>
              <a:defRPr sz="22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7" name="Picture 6"/>
          <p:cNvPicPr>
            <a:picLocks noChangeAspect="1"/>
          </p:cNvPicPr>
          <p:nvPr userDrawn="1">
            <p:custDataLst>
              <p:tags r:id="rId1"/>
            </p:custDataLst>
          </p:nvPr>
        </p:nvPicPr>
        <p:blipFill rotWithShape="1">
          <a:blip r:embed="rId3">
            <a:extLst>
              <a:ext uri="{28A0092B-C50C-407E-A947-70E740481C1C}">
                <a14:useLocalDpi xmlns:a14="http://schemas.microsoft.com/office/drawing/2010/main" val="0"/>
              </a:ext>
            </a:extLst>
          </a:blip>
          <a:srcRect l="1334" t="3387" r="1092" b="4058"/>
          <a:stretch/>
        </p:blipFill>
        <p:spPr>
          <a:xfrm>
            <a:off x="368300" y="558800"/>
            <a:ext cx="1975911" cy="381000"/>
          </a:xfrm>
          <a:prstGeom prst="rect">
            <a:avLst/>
          </a:prstGeom>
        </p:spPr>
      </p:pic>
    </p:spTree>
    <p:extLst>
      <p:ext uri="{BB962C8B-B14F-4D97-AF65-F5344CB8AC3E}">
        <p14:creationId xmlns:p14="http://schemas.microsoft.com/office/powerpoint/2010/main" val="848500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2 x content">
    <p:spTree>
      <p:nvGrpSpPr>
        <p:cNvPr id="1" name=""/>
        <p:cNvGrpSpPr/>
        <p:nvPr/>
      </p:nvGrpSpPr>
      <p:grpSpPr>
        <a:xfrm>
          <a:off x="0" y="0"/>
          <a:ext cx="0" cy="0"/>
          <a:chOff x="0" y="0"/>
          <a:chExt cx="0" cy="0"/>
        </a:xfrm>
      </p:grpSpPr>
      <p:sp>
        <p:nvSpPr>
          <p:cNvPr id="8" name="Content Placeholder 2"/>
          <p:cNvSpPr>
            <a:spLocks noGrp="1"/>
          </p:cNvSpPr>
          <p:nvPr>
            <p:ph idx="1" hasCustomPrompt="1"/>
          </p:nvPr>
        </p:nvSpPr>
        <p:spPr>
          <a:xfrm>
            <a:off x="360000" y="1708150"/>
            <a:ext cx="5626800" cy="40032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 name="Content Placeholder 35"/>
          <p:cNvSpPr>
            <a:spLocks noGrp="1"/>
          </p:cNvSpPr>
          <p:nvPr>
            <p:ph sz="quarter" idx="14" hasCustomPrompt="1"/>
          </p:nvPr>
        </p:nvSpPr>
        <p:spPr>
          <a:xfrm>
            <a:off x="6191574" y="1708150"/>
            <a:ext cx="5626800" cy="40032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6"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9"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12"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1225125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3 x content">
    <p:spTree>
      <p:nvGrpSpPr>
        <p:cNvPr id="1" name=""/>
        <p:cNvGrpSpPr/>
        <p:nvPr/>
      </p:nvGrpSpPr>
      <p:grpSpPr>
        <a:xfrm>
          <a:off x="0" y="0"/>
          <a:ext cx="0" cy="0"/>
          <a:chOff x="0" y="0"/>
          <a:chExt cx="0" cy="0"/>
        </a:xfrm>
      </p:grpSpPr>
      <p:sp>
        <p:nvSpPr>
          <p:cNvPr id="9" name="Content Placeholder 2"/>
          <p:cNvSpPr>
            <a:spLocks noGrp="1"/>
          </p:cNvSpPr>
          <p:nvPr>
            <p:ph idx="1" hasCustomPrompt="1"/>
          </p:nvPr>
        </p:nvSpPr>
        <p:spPr>
          <a:xfrm>
            <a:off x="359998" y="1708150"/>
            <a:ext cx="36792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2"/>
          <p:cNvSpPr>
            <a:spLocks noGrp="1"/>
          </p:cNvSpPr>
          <p:nvPr>
            <p:ph idx="14" hasCustomPrompt="1"/>
          </p:nvPr>
        </p:nvSpPr>
        <p:spPr>
          <a:xfrm>
            <a:off x="4251326" y="1708150"/>
            <a:ext cx="36792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Content Placeholder 2"/>
          <p:cNvSpPr>
            <a:spLocks noGrp="1"/>
          </p:cNvSpPr>
          <p:nvPr>
            <p:ph idx="15" hasCustomPrompt="1"/>
          </p:nvPr>
        </p:nvSpPr>
        <p:spPr>
          <a:xfrm>
            <a:off x="8142653" y="1708150"/>
            <a:ext cx="36792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6"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7"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18"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
        <p:nvSpPr>
          <p:cNvPr id="19"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2972380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4 x content">
    <p:spTree>
      <p:nvGrpSpPr>
        <p:cNvPr id="1" name=""/>
        <p:cNvGrpSpPr/>
        <p:nvPr/>
      </p:nvGrpSpPr>
      <p:grpSpPr>
        <a:xfrm>
          <a:off x="0" y="0"/>
          <a:ext cx="0" cy="0"/>
          <a:chOff x="0" y="0"/>
          <a:chExt cx="0" cy="0"/>
        </a:xfrm>
      </p:grpSpPr>
      <p:sp>
        <p:nvSpPr>
          <p:cNvPr id="10" name="Content Placeholder 2"/>
          <p:cNvSpPr>
            <a:spLocks noGrp="1"/>
          </p:cNvSpPr>
          <p:nvPr>
            <p:ph idx="1" hasCustomPrompt="1"/>
          </p:nvPr>
        </p:nvSpPr>
        <p:spPr>
          <a:xfrm>
            <a:off x="359998"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Content Placeholder 2"/>
          <p:cNvSpPr>
            <a:spLocks noGrp="1"/>
          </p:cNvSpPr>
          <p:nvPr>
            <p:ph idx="14" hasCustomPrompt="1"/>
          </p:nvPr>
        </p:nvSpPr>
        <p:spPr>
          <a:xfrm>
            <a:off x="3275192"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3" name="Content Placeholder 2"/>
          <p:cNvSpPr>
            <a:spLocks noGrp="1"/>
          </p:cNvSpPr>
          <p:nvPr>
            <p:ph idx="15" hasCustomPrompt="1"/>
          </p:nvPr>
        </p:nvSpPr>
        <p:spPr>
          <a:xfrm>
            <a:off x="6190386"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8" name="Content Placeholder 2"/>
          <p:cNvSpPr>
            <a:spLocks noGrp="1"/>
          </p:cNvSpPr>
          <p:nvPr>
            <p:ph idx="16" hasCustomPrompt="1"/>
          </p:nvPr>
        </p:nvSpPr>
        <p:spPr>
          <a:xfrm>
            <a:off x="9105580"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9"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20" name="Text Placeholder 2"/>
          <p:cNvSpPr>
            <a:spLocks noGrp="1"/>
          </p:cNvSpPr>
          <p:nvPr>
            <p:ph type="body" sz="quarter" idx="18"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21" name="Text Placeholder 17"/>
          <p:cNvSpPr>
            <a:spLocks noGrp="1"/>
          </p:cNvSpPr>
          <p:nvPr>
            <p:ph type="body" sz="quarter" idx="19"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
        <p:nvSpPr>
          <p:cNvPr id="22"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3279802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 sub headin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1"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7"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9"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1708201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Footer only">
    <p:spTree>
      <p:nvGrpSpPr>
        <p:cNvPr id="1" name=""/>
        <p:cNvGrpSpPr/>
        <p:nvPr/>
      </p:nvGrpSpPr>
      <p:grpSpPr>
        <a:xfrm>
          <a:off x="0" y="0"/>
          <a:ext cx="0" cy="0"/>
          <a:chOff x="0" y="0"/>
          <a:chExt cx="0" cy="0"/>
        </a:xfrm>
      </p:grpSpPr>
      <p:sp>
        <p:nvSpPr>
          <p:cNvPr id="5"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3638629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x1 Box + 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AU" dirty="0"/>
          </a:p>
        </p:txBody>
      </p:sp>
      <p:sp>
        <p:nvSpPr>
          <p:cNvPr id="3" name="Slide Number Placeholder 2"/>
          <p:cNvSpPr>
            <a:spLocks noGrp="1"/>
          </p:cNvSpPr>
          <p:nvPr>
            <p:ph type="sldNum" sz="quarter" idx="10"/>
          </p:nvPr>
        </p:nvSpPr>
        <p:spPr>
          <a:xfrm>
            <a:off x="11132811" y="6323839"/>
            <a:ext cx="673956" cy="252000"/>
          </a:xfrm>
          <a:prstGeom prst="rect">
            <a:avLst/>
          </a:prstGeom>
        </p:spPr>
        <p:txBody>
          <a:bodyPr/>
          <a:lstStyle/>
          <a:p>
            <a:fld id="{9784CBA3-D598-4B1F-BAA3-EE14B5154290}" type="slidenum">
              <a:rPr lang="en-AU" smtClean="0"/>
              <a:pPr/>
              <a:t>‹#›</a:t>
            </a:fld>
            <a:endParaRPr lang="en-AU" dirty="0"/>
          </a:p>
        </p:txBody>
      </p:sp>
      <p:sp>
        <p:nvSpPr>
          <p:cNvPr id="7" name="Content Placeholder 6"/>
          <p:cNvSpPr>
            <a:spLocks noGrp="1"/>
          </p:cNvSpPr>
          <p:nvPr>
            <p:ph sz="quarter" idx="11"/>
          </p:nvPr>
        </p:nvSpPr>
        <p:spPr>
          <a:xfrm>
            <a:off x="381013" y="1790701"/>
            <a:ext cx="11425767" cy="4148139"/>
          </a:xfrm>
          <a:prstGeom prst="rect">
            <a:avLst/>
          </a:prstGeom>
        </p:spPr>
        <p:txBody>
          <a:bodyPr tIns="0">
            <a:noAutofit/>
          </a:bodyPr>
          <a:lstStyle>
            <a:lvl1pPr>
              <a:defRPr b="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8" name="Text Placeholder 9"/>
          <p:cNvSpPr>
            <a:spLocks noGrp="1"/>
          </p:cNvSpPr>
          <p:nvPr>
            <p:ph type="body" sz="quarter" idx="15"/>
          </p:nvPr>
        </p:nvSpPr>
        <p:spPr>
          <a:xfrm>
            <a:off x="381000" y="1031842"/>
            <a:ext cx="11425765" cy="758861"/>
          </a:xfrm>
          <a:prstGeom prst="rect">
            <a:avLst/>
          </a:prstGeom>
        </p:spPr>
        <p:txBody>
          <a:bodyPr/>
          <a:lstStyle>
            <a:lvl1pPr>
              <a:defRPr b="1"/>
            </a:lvl1pPr>
          </a:lstStyle>
          <a:p>
            <a:pPr lvl="0"/>
            <a:r>
              <a:rPr lang="en-US" dirty="0"/>
              <a:t>Click to edit Master text styles</a:t>
            </a:r>
          </a:p>
        </p:txBody>
      </p:sp>
    </p:spTree>
    <p:extLst>
      <p:ext uri="{BB962C8B-B14F-4D97-AF65-F5344CB8AC3E}">
        <p14:creationId xmlns:p14="http://schemas.microsoft.com/office/powerpoint/2010/main" val="28425448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AU" dirty="0"/>
          </a:p>
        </p:txBody>
      </p:sp>
      <p:sp>
        <p:nvSpPr>
          <p:cNvPr id="3" name="Slide Number Placeholder 2"/>
          <p:cNvSpPr>
            <a:spLocks noGrp="1"/>
          </p:cNvSpPr>
          <p:nvPr>
            <p:ph type="sldNum" sz="quarter" idx="10"/>
          </p:nvPr>
        </p:nvSpPr>
        <p:spPr>
          <a:xfrm>
            <a:off x="11132811" y="6323839"/>
            <a:ext cx="673956" cy="252000"/>
          </a:xfrm>
          <a:prstGeom prst="rect">
            <a:avLst/>
          </a:prstGeom>
        </p:spPr>
        <p:txBody>
          <a:bodyPr/>
          <a:lstStyle/>
          <a:p>
            <a:fld id="{9784CBA3-D598-4B1F-BAA3-EE14B5154290}" type="slidenum">
              <a:rPr lang="en-AU" smtClean="0"/>
              <a:pPr/>
              <a:t>‹#›</a:t>
            </a:fld>
            <a:endParaRPr lang="en-AU" dirty="0"/>
          </a:p>
        </p:txBody>
      </p:sp>
    </p:spTree>
    <p:extLst>
      <p:ext uri="{BB962C8B-B14F-4D97-AF65-F5344CB8AC3E}">
        <p14:creationId xmlns:p14="http://schemas.microsoft.com/office/powerpoint/2010/main" val="37241366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x3 Box">
    <p:spTree>
      <p:nvGrpSpPr>
        <p:cNvPr id="1" name=""/>
        <p:cNvGrpSpPr/>
        <p:nvPr/>
      </p:nvGrpSpPr>
      <p:grpSpPr>
        <a:xfrm>
          <a:off x="0" y="0"/>
          <a:ext cx="0" cy="0"/>
          <a:chOff x="0" y="0"/>
          <a:chExt cx="0" cy="0"/>
        </a:xfrm>
      </p:grpSpPr>
      <p:sp>
        <p:nvSpPr>
          <p:cNvPr id="8" name="Content Placeholder 6"/>
          <p:cNvSpPr>
            <a:spLocks noGrp="1"/>
          </p:cNvSpPr>
          <p:nvPr>
            <p:ph sz="quarter" idx="16"/>
          </p:nvPr>
        </p:nvSpPr>
        <p:spPr>
          <a:xfrm>
            <a:off x="4317885" y="1033231"/>
            <a:ext cx="3552000" cy="4916524"/>
          </a:xfrm>
          <a:prstGeom prst="rect">
            <a:avLst/>
          </a:prstGeom>
        </p:spPr>
        <p:txBody>
          <a:bodyPr lIns="0">
            <a:noAutofit/>
          </a:bodyPr>
          <a:lstStyle>
            <a:lvl1pPr>
              <a:defRPr b="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9" name="Content Placeholder 6"/>
          <p:cNvSpPr>
            <a:spLocks noGrp="1"/>
          </p:cNvSpPr>
          <p:nvPr>
            <p:ph sz="quarter" idx="17"/>
          </p:nvPr>
        </p:nvSpPr>
        <p:spPr>
          <a:xfrm>
            <a:off x="8254768" y="1036006"/>
            <a:ext cx="3552000" cy="4912359"/>
          </a:xfrm>
          <a:prstGeom prst="rect">
            <a:avLst/>
          </a:prstGeom>
        </p:spPr>
        <p:txBody>
          <a:bodyPr lIns="0">
            <a:noAutofit/>
          </a:bodyPr>
          <a:lstStyle>
            <a:lvl1pPr>
              <a:defRPr b="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2" name="Title 1"/>
          <p:cNvSpPr>
            <a:spLocks noGrp="1"/>
          </p:cNvSpPr>
          <p:nvPr>
            <p:ph type="title"/>
          </p:nvPr>
        </p:nvSpPr>
        <p:spPr/>
        <p:txBody>
          <a:bodyPr/>
          <a:lstStyle/>
          <a:p>
            <a:r>
              <a:rPr lang="en-US" dirty="0"/>
              <a:t>Click to edit Master title style</a:t>
            </a:r>
            <a:endParaRPr lang="en-AU" dirty="0"/>
          </a:p>
        </p:txBody>
      </p:sp>
      <p:sp>
        <p:nvSpPr>
          <p:cNvPr id="3" name="Slide Number Placeholder 2"/>
          <p:cNvSpPr>
            <a:spLocks noGrp="1"/>
          </p:cNvSpPr>
          <p:nvPr>
            <p:ph type="sldNum" sz="quarter" idx="10"/>
          </p:nvPr>
        </p:nvSpPr>
        <p:spPr>
          <a:xfrm>
            <a:off x="11132811" y="6323839"/>
            <a:ext cx="673956" cy="252000"/>
          </a:xfrm>
          <a:prstGeom prst="rect">
            <a:avLst/>
          </a:prstGeom>
        </p:spPr>
        <p:txBody>
          <a:bodyPr/>
          <a:lstStyle/>
          <a:p>
            <a:fld id="{9784CBA3-D598-4B1F-BAA3-EE14B5154290}" type="slidenum">
              <a:rPr lang="en-AU" smtClean="0"/>
              <a:pPr/>
              <a:t>‹#›</a:t>
            </a:fld>
            <a:endParaRPr lang="en-AU" dirty="0"/>
          </a:p>
        </p:txBody>
      </p:sp>
      <p:sp>
        <p:nvSpPr>
          <p:cNvPr id="7" name="Content Placeholder 6"/>
          <p:cNvSpPr>
            <a:spLocks noGrp="1"/>
          </p:cNvSpPr>
          <p:nvPr>
            <p:ph sz="quarter" idx="11"/>
          </p:nvPr>
        </p:nvSpPr>
        <p:spPr>
          <a:xfrm>
            <a:off x="381001" y="1031839"/>
            <a:ext cx="3552000" cy="4916524"/>
          </a:xfrm>
          <a:prstGeom prst="rect">
            <a:avLst/>
          </a:prstGeom>
        </p:spPr>
        <p:txBody>
          <a:bodyPr>
            <a:noAutofit/>
          </a:bodyPr>
          <a:lstStyle>
            <a:lvl1pPr>
              <a:defRPr b="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8353819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6_Divider Slide">
    <p:spTree>
      <p:nvGrpSpPr>
        <p:cNvPr id="1" name=""/>
        <p:cNvGrpSpPr/>
        <p:nvPr/>
      </p:nvGrpSpPr>
      <p:grpSpPr>
        <a:xfrm>
          <a:off x="0" y="0"/>
          <a:ext cx="0" cy="0"/>
          <a:chOff x="0" y="0"/>
          <a:chExt cx="0" cy="0"/>
        </a:xfrm>
      </p:grpSpPr>
      <p:sp>
        <p:nvSpPr>
          <p:cNvPr id="18" name="Text Placeholder 8"/>
          <p:cNvSpPr>
            <a:spLocks noGrp="1"/>
          </p:cNvSpPr>
          <p:nvPr>
            <p:ph type="body" sz="quarter" idx="13" hasCustomPrompt="1"/>
          </p:nvPr>
        </p:nvSpPr>
        <p:spPr>
          <a:xfrm>
            <a:off x="669750" y="1832066"/>
            <a:ext cx="2490229" cy="266638"/>
          </a:xfrm>
          <a:noFill/>
        </p:spPr>
        <p:txBody>
          <a:bodyPr rIns="72000" anchor="ctr" anchorCtr="0"/>
          <a:lstStyle>
            <a:lvl1pPr algn="r">
              <a:defRPr b="0">
                <a:solidFill>
                  <a:schemeClr val="tx2"/>
                </a:solidFill>
              </a:defRPr>
            </a:lvl1pPr>
          </a:lstStyle>
          <a:p>
            <a:pPr lvl="0"/>
            <a:r>
              <a:rPr lang="en-US" dirty="0"/>
              <a:t>Document title</a:t>
            </a:r>
          </a:p>
        </p:txBody>
      </p:sp>
      <p:sp>
        <p:nvSpPr>
          <p:cNvPr id="20" name="Text Placeholder 2"/>
          <p:cNvSpPr>
            <a:spLocks noGrp="1"/>
          </p:cNvSpPr>
          <p:nvPr>
            <p:ph type="body" sz="quarter" idx="15" hasCustomPrompt="1"/>
          </p:nvPr>
        </p:nvSpPr>
        <p:spPr>
          <a:xfrm>
            <a:off x="669751" y="2312561"/>
            <a:ext cx="2489763" cy="1302221"/>
          </a:xfrm>
          <a:noFill/>
        </p:spPr>
        <p:txBody>
          <a:bodyPr rIns="72000" anchor="b" anchorCtr="0">
            <a:noAutofit/>
          </a:bodyPr>
          <a:lstStyle>
            <a:lvl1pPr algn="r">
              <a:defRPr sz="2799" b="0">
                <a:solidFill>
                  <a:schemeClr val="bg2">
                    <a:lumMod val="50000"/>
                  </a:schemeClr>
                </a:solidFill>
              </a:defRPr>
            </a:lvl1pPr>
            <a:lvl2pPr>
              <a:defRPr sz="3299"/>
            </a:lvl2pPr>
            <a:lvl3pPr>
              <a:defRPr sz="3299"/>
            </a:lvl3pPr>
            <a:lvl4pPr>
              <a:defRPr sz="3299"/>
            </a:lvl4pPr>
            <a:lvl5pPr>
              <a:defRPr sz="3299"/>
            </a:lvl5pPr>
          </a:lstStyle>
          <a:p>
            <a:pPr lvl="0"/>
            <a:r>
              <a:rPr lang="en-US" dirty="0"/>
              <a:t>Section title</a:t>
            </a:r>
            <a:endParaRPr lang="en-GB" dirty="0"/>
          </a:p>
        </p:txBody>
      </p:sp>
      <p:sp>
        <p:nvSpPr>
          <p:cNvPr id="21" name="Text Placeholder 3"/>
          <p:cNvSpPr>
            <a:spLocks noGrp="1"/>
          </p:cNvSpPr>
          <p:nvPr>
            <p:ph type="body" sz="quarter" idx="16" hasCustomPrompt="1"/>
          </p:nvPr>
        </p:nvSpPr>
        <p:spPr>
          <a:xfrm>
            <a:off x="3207199" y="1885980"/>
            <a:ext cx="25193" cy="1655617"/>
          </a:xfrm>
          <a:solidFill>
            <a:schemeClr val="bg2">
              <a:lumMod val="50000"/>
            </a:schemeClr>
          </a:solidFill>
          <a:effectLst/>
        </p:spPr>
        <p:txBody>
          <a:bodyPr/>
          <a:lstStyle>
            <a:lvl1pPr>
              <a:defRPr sz="200" b="0">
                <a:solidFill>
                  <a:schemeClr val="bg2">
                    <a:lumMod val="50000"/>
                  </a:schemeClr>
                </a:solidFill>
              </a:defRPr>
            </a:lvl1pPr>
          </a:lstStyle>
          <a:p>
            <a:pPr lvl="0"/>
            <a:r>
              <a:rPr lang="en-GB" dirty="0"/>
              <a:t>Use for </a:t>
            </a:r>
            <a:r>
              <a:rPr lang="en-GB" dirty="0" err="1"/>
              <a:t>linefor</a:t>
            </a:r>
            <a:r>
              <a:rPr lang="en-GB" dirty="0"/>
              <a:t> line</a:t>
            </a:r>
          </a:p>
        </p:txBody>
      </p:sp>
      <p:cxnSp>
        <p:nvCxnSpPr>
          <p:cNvPr id="7" name="Straight Connector 6">
            <a:extLst>
              <a:ext uri="{FF2B5EF4-FFF2-40B4-BE49-F238E27FC236}">
                <a16:creationId xmlns:a16="http://schemas.microsoft.com/office/drawing/2014/main" id="{F98114DC-D9E0-45F8-9E28-FFFD6278023B}"/>
              </a:ext>
            </a:extLst>
          </p:cNvPr>
          <p:cNvCxnSpPr/>
          <p:nvPr userDrawn="1"/>
        </p:nvCxnSpPr>
        <p:spPr>
          <a:xfrm>
            <a:off x="0" y="6124991"/>
            <a:ext cx="12193200" cy="0"/>
          </a:xfrm>
          <a:prstGeom prst="line">
            <a:avLst/>
          </a:prstGeom>
          <a:ln w="190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BF22DE59-EBB7-4581-8D0B-BEAE52AFCD0D}"/>
              </a:ext>
            </a:extLst>
          </p:cNvPr>
          <p:cNvPicPr>
            <a:picLocks noChangeAspect="1"/>
          </p:cNvPicPr>
          <p:nvPr userDrawn="1">
            <p:custDataLst>
              <p:tags r:id="rId1"/>
            </p:custDataLst>
          </p:nvPr>
        </p:nvPicPr>
        <p:blipFill rotWithShape="1">
          <a:blip r:embed="rId3">
            <a:extLst>
              <a:ext uri="{28A0092B-C50C-407E-A947-70E740481C1C}">
                <a14:useLocalDpi xmlns:a14="http://schemas.microsoft.com/office/drawing/2010/main" val="0"/>
              </a:ext>
            </a:extLst>
          </a:blip>
          <a:srcRect l="1305" t="3305" r="1093" b="4057"/>
          <a:stretch/>
        </p:blipFill>
        <p:spPr>
          <a:xfrm>
            <a:off x="360045" y="6383598"/>
            <a:ext cx="1045014" cy="201625"/>
          </a:xfrm>
          <a:prstGeom prst="rect">
            <a:avLst/>
          </a:prstGeom>
        </p:spPr>
      </p:pic>
    </p:spTree>
    <p:extLst>
      <p:ext uri="{BB962C8B-B14F-4D97-AF65-F5344CB8AC3E}">
        <p14:creationId xmlns:p14="http://schemas.microsoft.com/office/powerpoint/2010/main" val="2972743236"/>
      </p:ext>
    </p:extLst>
  </p:cSld>
  <p:clrMapOvr>
    <a:masterClrMapping/>
  </p:clrMapOvr>
  <p:extLst mod="1">
    <p:ext uri="{DCECCB84-F9BA-43D5-87BE-67443E8EF086}">
      <p15:sldGuideLst xmlns:p15="http://schemas.microsoft.com/office/powerpoint/2012/main">
        <p15:guide id="1" orient="horz" pos="365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1 x content - no sub heading">
    <p:spTree>
      <p:nvGrpSpPr>
        <p:cNvPr id="1" name=""/>
        <p:cNvGrpSpPr/>
        <p:nvPr/>
      </p:nvGrpSpPr>
      <p:grpSpPr>
        <a:xfrm>
          <a:off x="0" y="0"/>
          <a:ext cx="0" cy="0"/>
          <a:chOff x="0" y="0"/>
          <a:chExt cx="0" cy="0"/>
        </a:xfrm>
      </p:grpSpPr>
      <p:sp>
        <p:nvSpPr>
          <p:cNvPr id="7" name="Content Placeholder 2"/>
          <p:cNvSpPr>
            <a:spLocks noGrp="1"/>
          </p:cNvSpPr>
          <p:nvPr>
            <p:ph idx="1" hasCustomPrompt="1"/>
          </p:nvPr>
        </p:nvSpPr>
        <p:spPr>
          <a:xfrm>
            <a:off x="359999" y="1708150"/>
            <a:ext cx="11466873" cy="4018118"/>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5"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9"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3580116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2 (white)">
    <p:bg>
      <p:bgPr>
        <a:solidFill>
          <a:schemeClr val="bg1"/>
        </a:solidFill>
        <a:effectLst/>
      </p:bgPr>
    </p:bg>
    <p:spTree>
      <p:nvGrpSpPr>
        <p:cNvPr id="1" name=""/>
        <p:cNvGrpSpPr/>
        <p:nvPr/>
      </p:nvGrpSpPr>
      <p:grpSpPr>
        <a:xfrm>
          <a:off x="0" y="0"/>
          <a:ext cx="0" cy="0"/>
          <a:chOff x="0" y="0"/>
          <a:chExt cx="0" cy="0"/>
        </a:xfrm>
      </p:grpSpPr>
      <p:sp>
        <p:nvSpPr>
          <p:cNvPr id="32" name="Picture Placeholder 31"/>
          <p:cNvSpPr>
            <a:spLocks noGrp="1"/>
          </p:cNvSpPr>
          <p:nvPr>
            <p:ph type="pic" sz="quarter" idx="13"/>
          </p:nvPr>
        </p:nvSpPr>
        <p:spPr>
          <a:xfrm>
            <a:off x="-6650" y="857"/>
            <a:ext cx="12200176" cy="6857143"/>
          </a:xfrm>
          <a:prstGeom prst="rect">
            <a:avLst/>
          </a:prstGeom>
        </p:spPr>
        <p:txBody>
          <a:bodyPr anchor="ctr"/>
          <a:lstStyle>
            <a:lvl1pPr algn="ctr">
              <a:defRPr>
                <a:solidFill>
                  <a:schemeClr val="tx1"/>
                </a:solidFill>
              </a:defRPr>
            </a:lvl1pPr>
          </a:lstStyle>
          <a:p>
            <a:r>
              <a:rPr lang="en-US"/>
              <a:t>Click icon to add picture</a:t>
            </a:r>
            <a:endParaRPr lang="en-GB" dirty="0"/>
          </a:p>
        </p:txBody>
      </p:sp>
      <p:sp>
        <p:nvSpPr>
          <p:cNvPr id="2" name="Title 1"/>
          <p:cNvSpPr>
            <a:spLocks noGrp="1"/>
          </p:cNvSpPr>
          <p:nvPr>
            <p:ph type="ctrTitle" hasCustomPrompt="1"/>
          </p:nvPr>
        </p:nvSpPr>
        <p:spPr>
          <a:xfrm>
            <a:off x="360000" y="3846097"/>
            <a:ext cx="11466875" cy="1143000"/>
          </a:xfrm>
          <a:prstGeom prst="rect">
            <a:avLst/>
          </a:prstGeom>
        </p:spPr>
        <p:txBody>
          <a:bodyPr anchor="b">
            <a:noAutofit/>
          </a:bodyPr>
          <a:lstStyle>
            <a:lvl1pPr algn="l">
              <a:defRPr sz="2400" b="1">
                <a:solidFill>
                  <a:schemeClr val="tx1"/>
                </a:solidFill>
              </a:defRPr>
            </a:lvl1pPr>
          </a:lstStyle>
          <a:p>
            <a:r>
              <a:rPr lang="en-GB" dirty="0"/>
              <a:t>Click to edit master title style</a:t>
            </a:r>
          </a:p>
        </p:txBody>
      </p:sp>
      <p:sp>
        <p:nvSpPr>
          <p:cNvPr id="3" name="Subtitle 2"/>
          <p:cNvSpPr>
            <a:spLocks noGrp="1"/>
          </p:cNvSpPr>
          <p:nvPr>
            <p:ph type="subTitle" idx="1" hasCustomPrompt="1"/>
          </p:nvPr>
        </p:nvSpPr>
        <p:spPr>
          <a:xfrm>
            <a:off x="360000" y="4989097"/>
            <a:ext cx="11466875" cy="1125748"/>
          </a:xfrm>
          <a:prstGeom prst="rect">
            <a:avLst/>
          </a:prstGeom>
        </p:spPr>
        <p:txBody>
          <a:bodyPr anchor="t">
            <a:noAutofit/>
          </a:bodyPr>
          <a:lstStyle>
            <a:lvl1pPr marL="0" indent="0" algn="l">
              <a:spcBef>
                <a:spcPts val="200"/>
              </a:spcBef>
              <a:buNone/>
              <a:defRPr sz="22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8" name="Picture 7"/>
          <p:cNvPicPr>
            <a:picLocks noChangeAspect="1"/>
          </p:cNvPicPr>
          <p:nvPr userDrawn="1">
            <p:custDataLst>
              <p:tags r:id="rId1"/>
            </p:custDataLst>
          </p:nvPr>
        </p:nvPicPr>
        <p:blipFill rotWithShape="1">
          <a:blip r:embed="rId3">
            <a:extLst>
              <a:ext uri="{28A0092B-C50C-407E-A947-70E740481C1C}">
                <a14:useLocalDpi xmlns:a14="http://schemas.microsoft.com/office/drawing/2010/main" val="0"/>
              </a:ext>
            </a:extLst>
          </a:blip>
          <a:srcRect l="1334" t="3387" r="1092" b="4058"/>
          <a:stretch/>
        </p:blipFill>
        <p:spPr>
          <a:xfrm>
            <a:off x="368300" y="558800"/>
            <a:ext cx="1975911" cy="381000"/>
          </a:xfrm>
          <a:prstGeom prst="rect">
            <a:avLst/>
          </a:prstGeom>
        </p:spPr>
      </p:pic>
    </p:spTree>
    <p:extLst>
      <p:ext uri="{BB962C8B-B14F-4D97-AF65-F5344CB8AC3E}">
        <p14:creationId xmlns:p14="http://schemas.microsoft.com/office/powerpoint/2010/main" val="1422397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2 x content - no sub heading">
    <p:spTree>
      <p:nvGrpSpPr>
        <p:cNvPr id="1" name=""/>
        <p:cNvGrpSpPr/>
        <p:nvPr/>
      </p:nvGrpSpPr>
      <p:grpSpPr>
        <a:xfrm>
          <a:off x="0" y="0"/>
          <a:ext cx="0" cy="0"/>
          <a:chOff x="0" y="0"/>
          <a:chExt cx="0" cy="0"/>
        </a:xfrm>
      </p:grpSpPr>
      <p:sp>
        <p:nvSpPr>
          <p:cNvPr id="8" name="Content Placeholder 2"/>
          <p:cNvSpPr>
            <a:spLocks noGrp="1"/>
          </p:cNvSpPr>
          <p:nvPr>
            <p:ph idx="1" hasCustomPrompt="1"/>
          </p:nvPr>
        </p:nvSpPr>
        <p:spPr>
          <a:xfrm>
            <a:off x="360000" y="1708150"/>
            <a:ext cx="5626800" cy="40032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 name="Content Placeholder 35"/>
          <p:cNvSpPr>
            <a:spLocks noGrp="1"/>
          </p:cNvSpPr>
          <p:nvPr>
            <p:ph sz="quarter" idx="14" hasCustomPrompt="1"/>
          </p:nvPr>
        </p:nvSpPr>
        <p:spPr>
          <a:xfrm>
            <a:off x="6191574" y="1708150"/>
            <a:ext cx="5626800" cy="40032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6"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12"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2927787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3 x content - no sub heading">
    <p:spTree>
      <p:nvGrpSpPr>
        <p:cNvPr id="1" name=""/>
        <p:cNvGrpSpPr/>
        <p:nvPr/>
      </p:nvGrpSpPr>
      <p:grpSpPr>
        <a:xfrm>
          <a:off x="0" y="0"/>
          <a:ext cx="0" cy="0"/>
          <a:chOff x="0" y="0"/>
          <a:chExt cx="0" cy="0"/>
        </a:xfrm>
      </p:grpSpPr>
      <p:sp>
        <p:nvSpPr>
          <p:cNvPr id="9" name="Content Placeholder 2"/>
          <p:cNvSpPr>
            <a:spLocks noGrp="1"/>
          </p:cNvSpPr>
          <p:nvPr>
            <p:ph idx="1" hasCustomPrompt="1"/>
          </p:nvPr>
        </p:nvSpPr>
        <p:spPr>
          <a:xfrm>
            <a:off x="365073" y="1708150"/>
            <a:ext cx="36792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 name="Content Placeholder 2"/>
          <p:cNvSpPr>
            <a:spLocks noGrp="1"/>
          </p:cNvSpPr>
          <p:nvPr>
            <p:ph idx="14" hasCustomPrompt="1"/>
          </p:nvPr>
        </p:nvSpPr>
        <p:spPr>
          <a:xfrm>
            <a:off x="4256400" y="1708150"/>
            <a:ext cx="36792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Content Placeholder 2"/>
          <p:cNvSpPr>
            <a:spLocks noGrp="1"/>
          </p:cNvSpPr>
          <p:nvPr>
            <p:ph idx="15" hasCustomPrompt="1"/>
          </p:nvPr>
        </p:nvSpPr>
        <p:spPr>
          <a:xfrm>
            <a:off x="8142653" y="1708150"/>
            <a:ext cx="36792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6"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8"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
        <p:nvSpPr>
          <p:cNvPr id="19"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3517469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4 x content - no sub heading">
    <p:spTree>
      <p:nvGrpSpPr>
        <p:cNvPr id="1" name=""/>
        <p:cNvGrpSpPr/>
        <p:nvPr/>
      </p:nvGrpSpPr>
      <p:grpSpPr>
        <a:xfrm>
          <a:off x="0" y="0"/>
          <a:ext cx="0" cy="0"/>
          <a:chOff x="0" y="0"/>
          <a:chExt cx="0" cy="0"/>
        </a:xfrm>
      </p:grpSpPr>
      <p:sp>
        <p:nvSpPr>
          <p:cNvPr id="10" name="Content Placeholder 2"/>
          <p:cNvSpPr>
            <a:spLocks noGrp="1"/>
          </p:cNvSpPr>
          <p:nvPr>
            <p:ph idx="1" hasCustomPrompt="1"/>
          </p:nvPr>
        </p:nvSpPr>
        <p:spPr>
          <a:xfrm>
            <a:off x="359999"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Content Placeholder 2"/>
          <p:cNvSpPr>
            <a:spLocks noGrp="1"/>
          </p:cNvSpPr>
          <p:nvPr>
            <p:ph idx="14" hasCustomPrompt="1"/>
          </p:nvPr>
        </p:nvSpPr>
        <p:spPr>
          <a:xfrm>
            <a:off x="3275193"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3" name="Content Placeholder 2"/>
          <p:cNvSpPr>
            <a:spLocks noGrp="1"/>
          </p:cNvSpPr>
          <p:nvPr>
            <p:ph idx="15" hasCustomPrompt="1"/>
          </p:nvPr>
        </p:nvSpPr>
        <p:spPr>
          <a:xfrm>
            <a:off x="6190387"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8" name="Content Placeholder 2"/>
          <p:cNvSpPr>
            <a:spLocks noGrp="1"/>
          </p:cNvSpPr>
          <p:nvPr>
            <p:ph idx="16" hasCustomPrompt="1"/>
          </p:nvPr>
        </p:nvSpPr>
        <p:spPr>
          <a:xfrm>
            <a:off x="9105580"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9"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21" name="Text Placeholder 17"/>
          <p:cNvSpPr>
            <a:spLocks noGrp="1"/>
          </p:cNvSpPr>
          <p:nvPr>
            <p:ph type="body" sz="quarter" idx="19"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
        <p:nvSpPr>
          <p:cNvPr id="22"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32081995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only - no sub headin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1"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9"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233470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3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162800" y="1138238"/>
            <a:ext cx="4665663" cy="1787237"/>
          </a:xfrm>
          <a:prstGeom prst="rect">
            <a:avLst/>
          </a:prstGeom>
        </p:spPr>
        <p:txBody>
          <a:bodyPr anchor="b">
            <a:noAutofit/>
          </a:bodyPr>
          <a:lstStyle>
            <a:lvl1pPr algn="l">
              <a:defRPr sz="2400" b="1">
                <a:solidFill>
                  <a:schemeClr val="tx1"/>
                </a:solidFill>
              </a:defRPr>
            </a:lvl1pPr>
          </a:lstStyle>
          <a:p>
            <a:r>
              <a:rPr lang="en-GB" dirty="0"/>
              <a:t>Click to edit master title style</a:t>
            </a:r>
          </a:p>
        </p:txBody>
      </p:sp>
      <p:sp>
        <p:nvSpPr>
          <p:cNvPr id="3" name="Subtitle 2"/>
          <p:cNvSpPr>
            <a:spLocks noGrp="1"/>
          </p:cNvSpPr>
          <p:nvPr>
            <p:ph type="subTitle" idx="1" hasCustomPrompt="1"/>
          </p:nvPr>
        </p:nvSpPr>
        <p:spPr>
          <a:xfrm>
            <a:off x="7162800" y="3146902"/>
            <a:ext cx="4665663" cy="1882298"/>
          </a:xfrm>
          <a:prstGeom prst="rect">
            <a:avLst/>
          </a:prstGeom>
        </p:spPr>
        <p:txBody>
          <a:bodyPr anchor="t">
            <a:noAutofit/>
          </a:bodyPr>
          <a:lstStyle>
            <a:lvl1pPr marL="0" indent="0" algn="l">
              <a:spcBef>
                <a:spcPts val="600"/>
              </a:spcBef>
              <a:buNone/>
              <a:defRPr sz="22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7" name="Picture 6"/>
          <p:cNvPicPr>
            <a:picLocks noChangeAspect="1"/>
          </p:cNvPicPr>
          <p:nvPr userDrawn="1">
            <p:custDataLst>
              <p:tags r:id="rId1"/>
            </p:custDataLst>
          </p:nvPr>
        </p:nvPicPr>
        <p:blipFill rotWithShape="1">
          <a:blip r:embed="rId3">
            <a:extLst>
              <a:ext uri="{28A0092B-C50C-407E-A947-70E740481C1C}">
                <a14:useLocalDpi xmlns:a14="http://schemas.microsoft.com/office/drawing/2010/main" val="0"/>
              </a:ext>
            </a:extLst>
          </a:blip>
          <a:srcRect l="1334" t="3387" r="1092" b="4058"/>
          <a:stretch/>
        </p:blipFill>
        <p:spPr>
          <a:xfrm>
            <a:off x="368300" y="558800"/>
            <a:ext cx="1975911" cy="381000"/>
          </a:xfrm>
          <a:prstGeom prst="rect">
            <a:avLst/>
          </a:prstGeom>
        </p:spPr>
      </p:pic>
    </p:spTree>
    <p:extLst>
      <p:ext uri="{BB962C8B-B14F-4D97-AF65-F5344CB8AC3E}">
        <p14:creationId xmlns:p14="http://schemas.microsoft.com/office/powerpoint/2010/main" val="4059614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1 (black)">
    <p:bg>
      <p:bgPr>
        <a:solidFill>
          <a:srgbClr val="000000"/>
        </a:solidFill>
        <a:effectLst/>
      </p:bgPr>
    </p:bg>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367200" y="1138238"/>
            <a:ext cx="4666800" cy="1789200"/>
          </a:xfrm>
          <a:prstGeom prst="rect">
            <a:avLst/>
          </a:prstGeom>
        </p:spPr>
        <p:txBody>
          <a:bodyPr anchor="b">
            <a:noAutofit/>
          </a:bodyPr>
          <a:lstStyle>
            <a:lvl1pPr algn="l">
              <a:defRPr sz="2400" b="1">
                <a:solidFill>
                  <a:schemeClr val="bg1"/>
                </a:solidFill>
              </a:defRPr>
            </a:lvl1pPr>
          </a:lstStyle>
          <a:p>
            <a:r>
              <a:rPr lang="en-GB" dirty="0"/>
              <a:t>Click to edit master title style</a:t>
            </a:r>
          </a:p>
        </p:txBody>
      </p:sp>
      <p:sp>
        <p:nvSpPr>
          <p:cNvPr id="8" name="Subtitle 2"/>
          <p:cNvSpPr>
            <a:spLocks noGrp="1"/>
          </p:cNvSpPr>
          <p:nvPr>
            <p:ph type="subTitle" idx="1" hasCustomPrompt="1"/>
          </p:nvPr>
        </p:nvSpPr>
        <p:spPr>
          <a:xfrm>
            <a:off x="367200" y="3147038"/>
            <a:ext cx="4666800" cy="1882800"/>
          </a:xfrm>
          <a:prstGeom prst="rect">
            <a:avLst/>
          </a:prstGeom>
        </p:spPr>
        <p:txBody>
          <a:bodyPr anchor="t">
            <a:noAutofit/>
          </a:bodyPr>
          <a:lstStyle>
            <a:lvl1pPr marL="0" indent="0" algn="l">
              <a:spcBef>
                <a:spcPts val="600"/>
              </a:spcBef>
              <a:buNone/>
              <a:defRPr sz="22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6" name="Picture 5"/>
          <p:cNvPicPr>
            <a:picLocks noChangeAspect="1"/>
          </p:cNvPicPr>
          <p:nvPr userDrawn="1">
            <p:custDataLst>
              <p:tags r:id="rId1"/>
            </p:custDataLst>
          </p:nvPr>
        </p:nvPicPr>
        <p:blipFill rotWithShape="1">
          <a:blip r:embed="rId3">
            <a:extLst>
              <a:ext uri="{28A0092B-C50C-407E-A947-70E740481C1C}">
                <a14:useLocalDpi xmlns:a14="http://schemas.microsoft.com/office/drawing/2010/main" val="0"/>
              </a:ext>
            </a:extLst>
          </a:blip>
          <a:srcRect l="1188" t="3497" r="1098" b="3193"/>
          <a:stretch/>
        </p:blipFill>
        <p:spPr bwMode="invGray">
          <a:xfrm>
            <a:off x="368300" y="558800"/>
            <a:ext cx="1962735" cy="381000"/>
          </a:xfrm>
          <a:prstGeom prst="rect">
            <a:avLst/>
          </a:prstGeom>
        </p:spPr>
      </p:pic>
    </p:spTree>
    <p:extLst>
      <p:ext uri="{BB962C8B-B14F-4D97-AF65-F5344CB8AC3E}">
        <p14:creationId xmlns:p14="http://schemas.microsoft.com/office/powerpoint/2010/main" val="4148569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slide 2 (black)">
    <p:bg>
      <p:bgPr>
        <a:solidFill>
          <a:srgbClr val="000000"/>
        </a:solidFill>
        <a:effectLst/>
      </p:bgPr>
    </p:bg>
    <p:spTree>
      <p:nvGrpSpPr>
        <p:cNvPr id="1" name=""/>
        <p:cNvGrpSpPr/>
        <p:nvPr/>
      </p:nvGrpSpPr>
      <p:grpSpPr>
        <a:xfrm>
          <a:off x="0" y="0"/>
          <a:ext cx="0" cy="0"/>
          <a:chOff x="0" y="0"/>
          <a:chExt cx="0" cy="0"/>
        </a:xfrm>
      </p:grpSpPr>
      <p:sp>
        <p:nvSpPr>
          <p:cNvPr id="32" name="Picture Placeholder 31"/>
          <p:cNvSpPr>
            <a:spLocks noGrp="1"/>
          </p:cNvSpPr>
          <p:nvPr>
            <p:ph type="pic" sz="quarter" idx="13"/>
          </p:nvPr>
        </p:nvSpPr>
        <p:spPr>
          <a:xfrm>
            <a:off x="-6650" y="857"/>
            <a:ext cx="12200176" cy="6857143"/>
          </a:xfrm>
          <a:prstGeom prst="rect">
            <a:avLst/>
          </a:prstGeom>
        </p:spPr>
        <p:txBody>
          <a:bodyPr anchor="ctr"/>
          <a:lstStyle>
            <a:lvl1pPr algn="ctr">
              <a:defRPr>
                <a:solidFill>
                  <a:schemeClr val="bg1"/>
                </a:solidFill>
              </a:defRPr>
            </a:lvl1pPr>
          </a:lstStyle>
          <a:p>
            <a:r>
              <a:rPr lang="en-US"/>
              <a:t>Click icon to add picture</a:t>
            </a:r>
            <a:endParaRPr lang="en-GB" dirty="0"/>
          </a:p>
        </p:txBody>
      </p:sp>
      <p:sp>
        <p:nvSpPr>
          <p:cNvPr id="8" name="Title 1"/>
          <p:cNvSpPr>
            <a:spLocks noGrp="1"/>
          </p:cNvSpPr>
          <p:nvPr>
            <p:ph type="ctrTitle" hasCustomPrompt="1"/>
          </p:nvPr>
        </p:nvSpPr>
        <p:spPr>
          <a:xfrm>
            <a:off x="360000" y="3846097"/>
            <a:ext cx="11466875" cy="1143000"/>
          </a:xfrm>
          <a:prstGeom prst="rect">
            <a:avLst/>
          </a:prstGeom>
        </p:spPr>
        <p:txBody>
          <a:bodyPr anchor="b">
            <a:noAutofit/>
          </a:bodyPr>
          <a:lstStyle>
            <a:lvl1pPr algn="l">
              <a:defRPr sz="2400" b="1">
                <a:solidFill>
                  <a:schemeClr val="bg1"/>
                </a:solidFill>
              </a:defRPr>
            </a:lvl1pPr>
          </a:lstStyle>
          <a:p>
            <a:r>
              <a:rPr lang="en-GB" dirty="0"/>
              <a:t>Click to edit master title style</a:t>
            </a:r>
          </a:p>
        </p:txBody>
      </p:sp>
      <p:sp>
        <p:nvSpPr>
          <p:cNvPr id="9" name="Subtitle 2"/>
          <p:cNvSpPr>
            <a:spLocks noGrp="1"/>
          </p:cNvSpPr>
          <p:nvPr>
            <p:ph type="subTitle" idx="1" hasCustomPrompt="1"/>
          </p:nvPr>
        </p:nvSpPr>
        <p:spPr>
          <a:xfrm>
            <a:off x="360000" y="4989097"/>
            <a:ext cx="11466875" cy="1125748"/>
          </a:xfrm>
          <a:prstGeom prst="rect">
            <a:avLst/>
          </a:prstGeom>
        </p:spPr>
        <p:txBody>
          <a:bodyPr anchor="t">
            <a:noAutofit/>
          </a:bodyPr>
          <a:lstStyle>
            <a:lvl1pPr marL="0" indent="0" algn="l">
              <a:spcBef>
                <a:spcPts val="200"/>
              </a:spcBef>
              <a:buNone/>
              <a:defRPr sz="2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7" name="Picture 6"/>
          <p:cNvPicPr>
            <a:picLocks noChangeAspect="1"/>
          </p:cNvPicPr>
          <p:nvPr userDrawn="1">
            <p:custDataLst>
              <p:tags r:id="rId1"/>
            </p:custDataLst>
          </p:nvPr>
        </p:nvPicPr>
        <p:blipFill rotWithShape="1">
          <a:blip r:embed="rId3">
            <a:extLst>
              <a:ext uri="{28A0092B-C50C-407E-A947-70E740481C1C}">
                <a14:useLocalDpi xmlns:a14="http://schemas.microsoft.com/office/drawing/2010/main" val="0"/>
              </a:ext>
            </a:extLst>
          </a:blip>
          <a:srcRect l="1188" t="3497" r="1098" b="3193"/>
          <a:stretch/>
        </p:blipFill>
        <p:spPr bwMode="invGray">
          <a:xfrm>
            <a:off x="368300" y="558800"/>
            <a:ext cx="1962735" cy="381000"/>
          </a:xfrm>
          <a:prstGeom prst="rect">
            <a:avLst/>
          </a:prstGeom>
        </p:spPr>
      </p:pic>
    </p:spTree>
    <p:extLst>
      <p:ext uri="{BB962C8B-B14F-4D97-AF65-F5344CB8AC3E}">
        <p14:creationId xmlns:p14="http://schemas.microsoft.com/office/powerpoint/2010/main" val="3140993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slide 3 (black)">
    <p:bg>
      <p:bgPr>
        <a:solidFill>
          <a:srgbClr val="000000"/>
        </a:solidFill>
        <a:effectLst/>
      </p:bgPr>
    </p:bg>
    <p:spTree>
      <p:nvGrpSpPr>
        <p:cNvPr id="1" name=""/>
        <p:cNvGrpSpPr/>
        <p:nvPr/>
      </p:nvGrpSpPr>
      <p:grpSpPr>
        <a:xfrm>
          <a:off x="0" y="0"/>
          <a:ext cx="0" cy="0"/>
          <a:chOff x="0" y="0"/>
          <a:chExt cx="0" cy="0"/>
        </a:xfrm>
      </p:grpSpPr>
      <p:sp>
        <p:nvSpPr>
          <p:cNvPr id="5" name="Title 1"/>
          <p:cNvSpPr>
            <a:spLocks noGrp="1"/>
          </p:cNvSpPr>
          <p:nvPr>
            <p:ph type="ctrTitle" hasCustomPrompt="1"/>
          </p:nvPr>
        </p:nvSpPr>
        <p:spPr>
          <a:xfrm>
            <a:off x="7162800" y="1138238"/>
            <a:ext cx="4665663" cy="1787237"/>
          </a:xfrm>
          <a:prstGeom prst="rect">
            <a:avLst/>
          </a:prstGeom>
        </p:spPr>
        <p:txBody>
          <a:bodyPr anchor="b">
            <a:noAutofit/>
          </a:bodyPr>
          <a:lstStyle>
            <a:lvl1pPr algn="l">
              <a:defRPr sz="2400" b="1">
                <a:solidFill>
                  <a:schemeClr val="bg1"/>
                </a:solidFill>
              </a:defRPr>
            </a:lvl1pPr>
          </a:lstStyle>
          <a:p>
            <a:r>
              <a:rPr lang="en-GB" dirty="0"/>
              <a:t>Click to edit master title style</a:t>
            </a:r>
          </a:p>
        </p:txBody>
      </p:sp>
      <p:sp>
        <p:nvSpPr>
          <p:cNvPr id="9" name="Subtitle 2"/>
          <p:cNvSpPr>
            <a:spLocks noGrp="1"/>
          </p:cNvSpPr>
          <p:nvPr>
            <p:ph type="subTitle" idx="1" hasCustomPrompt="1"/>
          </p:nvPr>
        </p:nvSpPr>
        <p:spPr>
          <a:xfrm>
            <a:off x="7162800" y="3146902"/>
            <a:ext cx="4665663" cy="1882298"/>
          </a:xfrm>
          <a:prstGeom prst="rect">
            <a:avLst/>
          </a:prstGeom>
        </p:spPr>
        <p:txBody>
          <a:bodyPr anchor="t">
            <a:noAutofit/>
          </a:bodyPr>
          <a:lstStyle>
            <a:lvl1pPr marL="0" indent="0" algn="l">
              <a:spcBef>
                <a:spcPts val="600"/>
              </a:spcBef>
              <a:buNone/>
              <a:defRPr sz="22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10" name="Picture 9"/>
          <p:cNvPicPr>
            <a:picLocks noChangeAspect="1"/>
          </p:cNvPicPr>
          <p:nvPr userDrawn="1">
            <p:custDataLst>
              <p:tags r:id="rId1"/>
            </p:custDataLst>
          </p:nvPr>
        </p:nvPicPr>
        <p:blipFill rotWithShape="1">
          <a:blip r:embed="rId3">
            <a:extLst>
              <a:ext uri="{28A0092B-C50C-407E-A947-70E740481C1C}">
                <a14:useLocalDpi xmlns:a14="http://schemas.microsoft.com/office/drawing/2010/main" val="0"/>
              </a:ext>
            </a:extLst>
          </a:blip>
          <a:srcRect l="1188" t="3497" r="1098" b="3193"/>
          <a:stretch/>
        </p:blipFill>
        <p:spPr bwMode="invGray">
          <a:xfrm>
            <a:off x="368300" y="558800"/>
            <a:ext cx="1962735" cy="381000"/>
          </a:xfrm>
          <a:prstGeom prst="rect">
            <a:avLst/>
          </a:prstGeom>
        </p:spPr>
      </p:pic>
    </p:spTree>
    <p:extLst>
      <p:ext uri="{BB962C8B-B14F-4D97-AF65-F5344CB8AC3E}">
        <p14:creationId xmlns:p14="http://schemas.microsoft.com/office/powerpoint/2010/main" val="2085141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ection header (white)">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sz="quarter" idx="15" hasCustomPrompt="1"/>
          </p:nvPr>
        </p:nvSpPr>
        <p:spPr>
          <a:xfrm>
            <a:off x="360362" y="2984855"/>
            <a:ext cx="11466511" cy="1585557"/>
          </a:xfrm>
          <a:prstGeom prst="rect">
            <a:avLst/>
          </a:prstGeom>
        </p:spPr>
        <p:txBody>
          <a:bodyPr anchor="t"/>
          <a:lstStyle>
            <a:lvl1pPr algn="l">
              <a:spcBef>
                <a:spcPts val="200"/>
              </a:spcBef>
              <a:defRPr sz="2400" b="1">
                <a:solidFill>
                  <a:schemeClr val="tx1"/>
                </a:solidFill>
              </a:defRPr>
            </a:lvl1pPr>
            <a:lvl2pPr marL="0" indent="0" algn="l">
              <a:spcBef>
                <a:spcPts val="200"/>
              </a:spcBef>
              <a:buNone/>
              <a:defRPr sz="2200" b="0">
                <a:solidFill>
                  <a:schemeClr val="tx1"/>
                </a:solidFill>
              </a:defRPr>
            </a:lvl2pPr>
          </a:lstStyle>
          <a:p>
            <a:pPr lvl="0"/>
            <a:r>
              <a:rPr lang="en-GB" dirty="0"/>
              <a:t>Click to edit master text styles</a:t>
            </a:r>
          </a:p>
          <a:p>
            <a:pPr lvl="1"/>
            <a:r>
              <a:rPr lang="en-GB" dirty="0"/>
              <a:t>Second level</a:t>
            </a:r>
          </a:p>
        </p:txBody>
      </p:sp>
      <p:sp>
        <p:nvSpPr>
          <p:cNvPr id="5" name="Text Placeholder 2"/>
          <p:cNvSpPr>
            <a:spLocks noGrp="1"/>
          </p:cNvSpPr>
          <p:nvPr>
            <p:ph type="body" sz="quarter" idx="16" hasCustomPrompt="1"/>
          </p:nvPr>
        </p:nvSpPr>
        <p:spPr>
          <a:xfrm>
            <a:off x="359999" y="2564672"/>
            <a:ext cx="976676" cy="411163"/>
          </a:xfrm>
          <a:prstGeom prst="rect">
            <a:avLst/>
          </a:prstGeom>
        </p:spPr>
        <p:txBody>
          <a:bodyPr anchor="t"/>
          <a:lstStyle>
            <a:lvl1pPr algn="l">
              <a:spcBef>
                <a:spcPts val="200"/>
              </a:spcBef>
              <a:defRPr sz="2400" b="1">
                <a:solidFill>
                  <a:schemeClr val="tx1"/>
                </a:solidFill>
              </a:defRPr>
            </a:lvl1pPr>
            <a:lvl2pPr marL="0" indent="0" algn="l">
              <a:spcBef>
                <a:spcPts val="200"/>
              </a:spcBef>
              <a:buNone/>
              <a:defRPr sz="2200" b="0">
                <a:solidFill>
                  <a:schemeClr val="tx1"/>
                </a:solidFill>
              </a:defRPr>
            </a:lvl2pPr>
          </a:lstStyle>
          <a:p>
            <a:pPr lvl="0"/>
            <a:r>
              <a:rPr lang="en-US" dirty="0"/>
              <a:t>No.</a:t>
            </a:r>
          </a:p>
        </p:txBody>
      </p:sp>
    </p:spTree>
    <p:extLst>
      <p:ext uri="{BB962C8B-B14F-4D97-AF65-F5344CB8AC3E}">
        <p14:creationId xmlns:p14="http://schemas.microsoft.com/office/powerpoint/2010/main" val="2401925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Section header (black)">
    <p:bg>
      <p:bgPr>
        <a:solidFill>
          <a:srgbClr val="000000"/>
        </a:solidFill>
        <a:effectLst/>
      </p:bgPr>
    </p:bg>
    <p:spTree>
      <p:nvGrpSpPr>
        <p:cNvPr id="1" name=""/>
        <p:cNvGrpSpPr/>
        <p:nvPr/>
      </p:nvGrpSpPr>
      <p:grpSpPr>
        <a:xfrm>
          <a:off x="0" y="0"/>
          <a:ext cx="0" cy="0"/>
          <a:chOff x="0" y="0"/>
          <a:chExt cx="0" cy="0"/>
        </a:xfrm>
      </p:grpSpPr>
      <p:sp>
        <p:nvSpPr>
          <p:cNvPr id="5" name="Text Placeholder 2"/>
          <p:cNvSpPr>
            <a:spLocks noGrp="1"/>
          </p:cNvSpPr>
          <p:nvPr>
            <p:ph type="body" sz="quarter" idx="15" hasCustomPrompt="1"/>
          </p:nvPr>
        </p:nvSpPr>
        <p:spPr>
          <a:xfrm>
            <a:off x="359998" y="2984855"/>
            <a:ext cx="11468465" cy="1585557"/>
          </a:xfrm>
          <a:prstGeom prst="rect">
            <a:avLst/>
          </a:prstGeom>
        </p:spPr>
        <p:txBody>
          <a:bodyPr anchor="t"/>
          <a:lstStyle>
            <a:lvl1pPr algn="l">
              <a:spcBef>
                <a:spcPts val="200"/>
              </a:spcBef>
              <a:defRPr sz="2400" b="1">
                <a:solidFill>
                  <a:schemeClr val="bg1"/>
                </a:solidFill>
              </a:defRPr>
            </a:lvl1pPr>
            <a:lvl2pPr marL="0" indent="0" algn="l">
              <a:spcBef>
                <a:spcPts val="200"/>
              </a:spcBef>
              <a:buNone/>
              <a:defRPr sz="2200" b="0">
                <a:solidFill>
                  <a:schemeClr val="bg1"/>
                </a:solidFill>
              </a:defRPr>
            </a:lvl2pPr>
          </a:lstStyle>
          <a:p>
            <a:pPr lvl="0"/>
            <a:r>
              <a:rPr lang="en-GB" dirty="0"/>
              <a:t>Click to edit master text styles</a:t>
            </a:r>
          </a:p>
          <a:p>
            <a:pPr lvl="1"/>
            <a:r>
              <a:rPr lang="en-GB" dirty="0"/>
              <a:t>Second level</a:t>
            </a:r>
          </a:p>
        </p:txBody>
      </p:sp>
      <p:sp>
        <p:nvSpPr>
          <p:cNvPr id="7" name="Text Placeholder 2"/>
          <p:cNvSpPr>
            <a:spLocks noGrp="1"/>
          </p:cNvSpPr>
          <p:nvPr>
            <p:ph type="body" sz="quarter" idx="16" hasCustomPrompt="1"/>
          </p:nvPr>
        </p:nvSpPr>
        <p:spPr>
          <a:xfrm>
            <a:off x="360363" y="2564672"/>
            <a:ext cx="976312" cy="411163"/>
          </a:xfrm>
          <a:prstGeom prst="rect">
            <a:avLst/>
          </a:prstGeom>
        </p:spPr>
        <p:txBody>
          <a:bodyPr anchor="t"/>
          <a:lstStyle>
            <a:lvl1pPr algn="l">
              <a:spcBef>
                <a:spcPts val="200"/>
              </a:spcBef>
              <a:defRPr sz="2400" b="1">
                <a:solidFill>
                  <a:schemeClr val="bg1"/>
                </a:solidFill>
              </a:defRPr>
            </a:lvl1pPr>
            <a:lvl2pPr marL="0" indent="0" algn="l">
              <a:spcBef>
                <a:spcPts val="200"/>
              </a:spcBef>
              <a:buNone/>
              <a:defRPr sz="2200" b="0">
                <a:solidFill>
                  <a:schemeClr val="tx1"/>
                </a:solidFill>
              </a:defRPr>
            </a:lvl2pPr>
          </a:lstStyle>
          <a:p>
            <a:pPr lvl="0"/>
            <a:r>
              <a:rPr lang="en-US" dirty="0"/>
              <a:t>No.</a:t>
            </a:r>
          </a:p>
        </p:txBody>
      </p:sp>
    </p:spTree>
    <p:extLst>
      <p:ext uri="{BB962C8B-B14F-4D97-AF65-F5344CB8AC3E}">
        <p14:creationId xmlns:p14="http://schemas.microsoft.com/office/powerpoint/2010/main" val="23249340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1 x content">
    <p:spTree>
      <p:nvGrpSpPr>
        <p:cNvPr id="1" name=""/>
        <p:cNvGrpSpPr/>
        <p:nvPr/>
      </p:nvGrpSpPr>
      <p:grpSpPr>
        <a:xfrm>
          <a:off x="0" y="0"/>
          <a:ext cx="0" cy="0"/>
          <a:chOff x="0" y="0"/>
          <a:chExt cx="0" cy="0"/>
        </a:xfrm>
      </p:grpSpPr>
      <p:sp>
        <p:nvSpPr>
          <p:cNvPr id="7" name="Content Placeholder 2"/>
          <p:cNvSpPr>
            <a:spLocks noGrp="1"/>
          </p:cNvSpPr>
          <p:nvPr>
            <p:ph idx="1" hasCustomPrompt="1"/>
          </p:nvPr>
        </p:nvSpPr>
        <p:spPr>
          <a:xfrm>
            <a:off x="359999" y="1708150"/>
            <a:ext cx="11466873" cy="4018118"/>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5"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8"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9"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1360202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ags" Target="../tags/tag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21.xml"/><Relationship Id="rId7" Type="http://schemas.openxmlformats.org/officeDocument/2006/relationships/tags" Target="../tags/tag10.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theme" Target="../theme/theme2.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1" name="Title Placeholder 1"/>
          <p:cNvSpPr>
            <a:spLocks noGrp="1"/>
          </p:cNvSpPr>
          <p:nvPr>
            <p:ph type="title"/>
          </p:nvPr>
        </p:nvSpPr>
        <p:spPr>
          <a:xfrm>
            <a:off x="359999" y="430718"/>
            <a:ext cx="11466875" cy="704346"/>
          </a:xfrm>
          <a:prstGeom prst="rect">
            <a:avLst/>
          </a:prstGeom>
        </p:spPr>
        <p:txBody>
          <a:bodyPr vert="horz" lIns="0" tIns="0" rIns="0" bIns="0" rtlCol="0" anchor="t">
            <a:noAutofit/>
          </a:bodyPr>
          <a:lstStyle/>
          <a:p>
            <a:r>
              <a:rPr lang="en-US"/>
              <a:t>Click to edit Master title style</a:t>
            </a:r>
            <a:endParaRPr lang="en-GB" dirty="0"/>
          </a:p>
        </p:txBody>
      </p:sp>
      <p:sp>
        <p:nvSpPr>
          <p:cNvPr id="92" name="Text Placeholder 2"/>
          <p:cNvSpPr>
            <a:spLocks noGrp="1"/>
          </p:cNvSpPr>
          <p:nvPr>
            <p:ph type="body" idx="1"/>
          </p:nvPr>
        </p:nvSpPr>
        <p:spPr>
          <a:xfrm>
            <a:off x="359999" y="1708150"/>
            <a:ext cx="11466875" cy="4003675"/>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3"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cxnSp>
        <p:nvCxnSpPr>
          <p:cNvPr id="94" name="Straight Connector 93"/>
          <p:cNvCxnSpPr/>
          <p:nvPr/>
        </p:nvCxnSpPr>
        <p:spPr>
          <a:xfrm>
            <a:off x="0" y="6124991"/>
            <a:ext cx="12193200" cy="0"/>
          </a:xfrm>
          <a:prstGeom prst="line">
            <a:avLst/>
          </a:prstGeom>
          <a:ln w="190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grpSp>
        <p:nvGrpSpPr>
          <p:cNvPr id="2" name="Group 1"/>
          <p:cNvGrpSpPr/>
          <p:nvPr userDrawn="1"/>
        </p:nvGrpSpPr>
        <p:grpSpPr>
          <a:xfrm>
            <a:off x="-1143000" y="-600255"/>
            <a:ext cx="13680281" cy="6720255"/>
            <a:chOff x="-1143000" y="-600255"/>
            <a:chExt cx="13680281" cy="6720255"/>
          </a:xfrm>
        </p:grpSpPr>
        <p:cxnSp>
          <p:nvCxnSpPr>
            <p:cNvPr id="14" name="Straight Connector 13"/>
            <p:cNvCxnSpPr/>
            <p:nvPr userDrawn="1"/>
          </p:nvCxnSpPr>
          <p:spPr>
            <a:xfrm>
              <a:off x="-256200" y="1710267"/>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256200" y="612000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256200" y="342635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a:off x="-256200" y="571447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51" name="TextBox 50"/>
            <p:cNvSpPr txBox="1"/>
            <p:nvPr userDrawn="1"/>
          </p:nvSpPr>
          <p:spPr>
            <a:xfrm>
              <a:off x="-747711" y="1646156"/>
              <a:ext cx="438671" cy="123111"/>
            </a:xfrm>
            <a:prstGeom prst="rect">
              <a:avLst/>
            </a:prstGeom>
            <a:noFill/>
          </p:spPr>
          <p:txBody>
            <a:bodyPr wrap="square" lIns="0" tIns="0" rIns="0" bIns="0" rtlCol="0">
              <a:spAutoFit/>
            </a:bodyPr>
            <a:lstStyle/>
            <a:p>
              <a:pPr algn="r"/>
              <a:r>
                <a:rPr lang="en-GB" sz="800" dirty="0">
                  <a:solidFill>
                    <a:schemeClr val="tx1"/>
                  </a:solidFill>
                </a:rPr>
                <a:t>4.78cm</a:t>
              </a:r>
            </a:p>
          </p:txBody>
        </p:sp>
        <p:sp>
          <p:nvSpPr>
            <p:cNvPr id="54" name="TextBox 53"/>
            <p:cNvSpPr txBox="1"/>
            <p:nvPr userDrawn="1"/>
          </p:nvSpPr>
          <p:spPr>
            <a:xfrm>
              <a:off x="-747711" y="3357884"/>
              <a:ext cx="438671" cy="123111"/>
            </a:xfrm>
            <a:prstGeom prst="rect">
              <a:avLst/>
            </a:prstGeom>
            <a:noFill/>
          </p:spPr>
          <p:txBody>
            <a:bodyPr wrap="square" lIns="0" tIns="0" rIns="0" bIns="0" rtlCol="0">
              <a:spAutoFit/>
            </a:bodyPr>
            <a:lstStyle/>
            <a:p>
              <a:pPr algn="r"/>
              <a:r>
                <a:rPr lang="en-GB" sz="800" dirty="0">
                  <a:solidFill>
                    <a:schemeClr val="tx1"/>
                  </a:solidFill>
                </a:rPr>
                <a:t>0 cm</a:t>
              </a:r>
            </a:p>
          </p:txBody>
        </p:sp>
        <p:sp>
          <p:nvSpPr>
            <p:cNvPr id="58" name="TextBox 57"/>
            <p:cNvSpPr txBox="1"/>
            <p:nvPr userDrawn="1"/>
          </p:nvSpPr>
          <p:spPr>
            <a:xfrm>
              <a:off x="-747711" y="5640188"/>
              <a:ext cx="438671" cy="123111"/>
            </a:xfrm>
            <a:prstGeom prst="rect">
              <a:avLst/>
            </a:prstGeom>
            <a:noFill/>
          </p:spPr>
          <p:txBody>
            <a:bodyPr wrap="square" lIns="0" tIns="0" rIns="0" bIns="0" rtlCol="0">
              <a:spAutoFit/>
            </a:bodyPr>
            <a:lstStyle/>
            <a:p>
              <a:pPr algn="r"/>
              <a:r>
                <a:rPr lang="en-GB" sz="800" dirty="0">
                  <a:solidFill>
                    <a:schemeClr val="tx1"/>
                  </a:solidFill>
                </a:rPr>
                <a:t>6.35 cm</a:t>
              </a:r>
            </a:p>
          </p:txBody>
        </p:sp>
        <p:sp>
          <p:nvSpPr>
            <p:cNvPr id="60" name="TextBox 59"/>
            <p:cNvSpPr txBox="1"/>
            <p:nvPr userDrawn="1"/>
          </p:nvSpPr>
          <p:spPr>
            <a:xfrm>
              <a:off x="304800" y="-437436"/>
              <a:ext cx="438671" cy="123111"/>
            </a:xfrm>
            <a:prstGeom prst="rect">
              <a:avLst/>
            </a:prstGeom>
            <a:noFill/>
          </p:spPr>
          <p:txBody>
            <a:bodyPr wrap="square" lIns="0" tIns="0" rIns="0" bIns="0" rtlCol="0">
              <a:spAutoFit/>
            </a:bodyPr>
            <a:lstStyle/>
            <a:p>
              <a:pPr algn="l"/>
              <a:r>
                <a:rPr lang="en-GB" sz="800" dirty="0">
                  <a:solidFill>
                    <a:schemeClr val="tx1"/>
                  </a:solidFill>
                </a:rPr>
                <a:t>15.93cm</a:t>
              </a:r>
            </a:p>
          </p:txBody>
        </p:sp>
        <p:sp>
          <p:nvSpPr>
            <p:cNvPr id="72" name="TextBox 71"/>
            <p:cNvSpPr txBox="1"/>
            <p:nvPr userDrawn="1"/>
          </p:nvSpPr>
          <p:spPr>
            <a:xfrm>
              <a:off x="11426031" y="-437436"/>
              <a:ext cx="438671" cy="123111"/>
            </a:xfrm>
            <a:prstGeom prst="rect">
              <a:avLst/>
            </a:prstGeom>
            <a:noFill/>
          </p:spPr>
          <p:txBody>
            <a:bodyPr wrap="square" lIns="0" tIns="0" rIns="0" bIns="0" rtlCol="0">
              <a:spAutoFit/>
            </a:bodyPr>
            <a:lstStyle/>
            <a:p>
              <a:pPr algn="r"/>
              <a:r>
                <a:rPr lang="en-GB" sz="800" dirty="0">
                  <a:solidFill>
                    <a:schemeClr val="tx1"/>
                  </a:solidFill>
                </a:rPr>
                <a:t>15.92 cm</a:t>
              </a:r>
            </a:p>
          </p:txBody>
        </p:sp>
        <p:cxnSp>
          <p:nvCxnSpPr>
            <p:cNvPr id="5" name="Straight Connector 4"/>
            <p:cNvCxnSpPr/>
            <p:nvPr userDrawn="1"/>
          </p:nvCxnSpPr>
          <p:spPr>
            <a:xfrm>
              <a:off x="36158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85" name="TextBox 84"/>
            <p:cNvSpPr txBox="1"/>
            <p:nvPr userDrawn="1"/>
          </p:nvSpPr>
          <p:spPr>
            <a:xfrm>
              <a:off x="-1143000" y="5763299"/>
              <a:ext cx="833960" cy="123111"/>
            </a:xfrm>
            <a:prstGeom prst="rect">
              <a:avLst/>
            </a:prstGeom>
            <a:noFill/>
          </p:spPr>
          <p:txBody>
            <a:bodyPr wrap="square" lIns="0" tIns="0" rIns="0" bIns="0" rtlCol="0">
              <a:spAutoFit/>
            </a:bodyPr>
            <a:lstStyle/>
            <a:p>
              <a:pPr algn="r"/>
              <a:r>
                <a:rPr lang="en-GB" sz="800" dirty="0">
                  <a:solidFill>
                    <a:schemeClr val="tx1"/>
                  </a:solidFill>
                </a:rPr>
                <a:t>Content Bottom</a:t>
              </a:r>
            </a:p>
          </p:txBody>
        </p:sp>
        <p:sp>
          <p:nvSpPr>
            <p:cNvPr id="86" name="TextBox 85"/>
            <p:cNvSpPr txBox="1"/>
            <p:nvPr userDrawn="1"/>
          </p:nvSpPr>
          <p:spPr>
            <a:xfrm>
              <a:off x="-1143000" y="1769267"/>
              <a:ext cx="833960" cy="123111"/>
            </a:xfrm>
            <a:prstGeom prst="rect">
              <a:avLst/>
            </a:prstGeom>
            <a:noFill/>
          </p:spPr>
          <p:txBody>
            <a:bodyPr wrap="square" lIns="0" tIns="0" rIns="0" bIns="0" rtlCol="0">
              <a:spAutoFit/>
            </a:bodyPr>
            <a:lstStyle/>
            <a:p>
              <a:pPr algn="r"/>
              <a:r>
                <a:rPr lang="en-GB" sz="800" dirty="0">
                  <a:solidFill>
                    <a:schemeClr val="tx1"/>
                  </a:solidFill>
                </a:rPr>
                <a:t>Content Top</a:t>
              </a:r>
            </a:p>
          </p:txBody>
        </p:sp>
        <p:sp>
          <p:nvSpPr>
            <p:cNvPr id="88" name="TextBox 87"/>
            <p:cNvSpPr txBox="1"/>
            <p:nvPr userDrawn="1"/>
          </p:nvSpPr>
          <p:spPr>
            <a:xfrm>
              <a:off x="-590537" y="-438330"/>
              <a:ext cx="833960" cy="123111"/>
            </a:xfrm>
            <a:prstGeom prst="rect">
              <a:avLst/>
            </a:prstGeom>
            <a:noFill/>
          </p:spPr>
          <p:txBody>
            <a:bodyPr wrap="square" lIns="0" tIns="0" rIns="0" bIns="0" rtlCol="0">
              <a:spAutoFit/>
            </a:bodyPr>
            <a:lstStyle/>
            <a:p>
              <a:pPr algn="r"/>
              <a:r>
                <a:rPr lang="en-GB" sz="800" dirty="0">
                  <a:solidFill>
                    <a:schemeClr val="tx1"/>
                  </a:solidFill>
                </a:rPr>
                <a:t>Left Margin</a:t>
              </a:r>
            </a:p>
          </p:txBody>
        </p:sp>
        <p:sp>
          <p:nvSpPr>
            <p:cNvPr id="89" name="TextBox 88"/>
            <p:cNvSpPr txBox="1"/>
            <p:nvPr userDrawn="1"/>
          </p:nvSpPr>
          <p:spPr>
            <a:xfrm>
              <a:off x="11898039" y="-438330"/>
              <a:ext cx="639242" cy="123111"/>
            </a:xfrm>
            <a:prstGeom prst="rect">
              <a:avLst/>
            </a:prstGeom>
            <a:noFill/>
          </p:spPr>
          <p:txBody>
            <a:bodyPr wrap="square" lIns="0" tIns="0" rIns="0" bIns="0" rtlCol="0">
              <a:spAutoFit/>
            </a:bodyPr>
            <a:lstStyle/>
            <a:p>
              <a:pPr algn="l"/>
              <a:r>
                <a:rPr lang="en-GB" sz="800" dirty="0">
                  <a:solidFill>
                    <a:schemeClr val="tx1"/>
                  </a:solidFill>
                </a:rPr>
                <a:t>Right Margin</a:t>
              </a:r>
            </a:p>
          </p:txBody>
        </p:sp>
        <p:cxnSp>
          <p:nvCxnSpPr>
            <p:cNvPr id="98" name="Straight Connector 97"/>
            <p:cNvCxnSpPr/>
            <p:nvPr userDrawn="1"/>
          </p:nvCxnSpPr>
          <p:spPr>
            <a:xfrm>
              <a:off x="6096000" y="-363357"/>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99" name="TextBox 98"/>
            <p:cNvSpPr txBox="1"/>
            <p:nvPr userDrawn="1"/>
          </p:nvSpPr>
          <p:spPr>
            <a:xfrm>
              <a:off x="5914719" y="-600255"/>
              <a:ext cx="362256" cy="246221"/>
            </a:xfrm>
            <a:prstGeom prst="rect">
              <a:avLst/>
            </a:prstGeom>
            <a:noFill/>
          </p:spPr>
          <p:txBody>
            <a:bodyPr wrap="square" lIns="0" tIns="0" rIns="0" bIns="0" rtlCol="0">
              <a:spAutoFit/>
            </a:bodyPr>
            <a:lstStyle/>
            <a:p>
              <a:pPr algn="ctr"/>
              <a:r>
                <a:rPr lang="en-GB" sz="800" dirty="0">
                  <a:solidFill>
                    <a:schemeClr val="tx1"/>
                  </a:solidFill>
                </a:rPr>
                <a:t>Middle </a:t>
              </a:r>
              <a:br>
                <a:rPr lang="en-GB" sz="800" dirty="0">
                  <a:solidFill>
                    <a:schemeClr val="tx1"/>
                  </a:solidFill>
                </a:rPr>
              </a:br>
              <a:r>
                <a:rPr lang="en-GB" sz="800" dirty="0">
                  <a:solidFill>
                    <a:schemeClr val="tx1"/>
                  </a:solidFill>
                </a:rPr>
                <a:t>0cm </a:t>
              </a:r>
            </a:p>
          </p:txBody>
        </p:sp>
        <p:sp>
          <p:nvSpPr>
            <p:cNvPr id="101" name="TextBox 100"/>
            <p:cNvSpPr txBox="1"/>
            <p:nvPr userDrawn="1"/>
          </p:nvSpPr>
          <p:spPr>
            <a:xfrm>
              <a:off x="5636264"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4" name="Straight Connector 103"/>
            <p:cNvCxnSpPr/>
            <p:nvPr userDrawn="1"/>
          </p:nvCxnSpPr>
          <p:spPr>
            <a:xfrm>
              <a:off x="600038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userDrawn="1"/>
          </p:nvCxnSpPr>
          <p:spPr>
            <a:xfrm>
              <a:off x="619036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06" name="TextBox 105"/>
            <p:cNvSpPr txBox="1"/>
            <p:nvPr userDrawn="1"/>
          </p:nvSpPr>
          <p:spPr>
            <a:xfrm>
              <a:off x="6191102"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7" name="Straight Connector 106"/>
            <p:cNvCxnSpPr/>
            <p:nvPr userDrawn="1"/>
          </p:nvCxnSpPr>
          <p:spPr>
            <a:xfrm>
              <a:off x="11826875"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userDrawn="1"/>
          </p:nvCxnSpPr>
          <p:spPr>
            <a:xfrm>
              <a:off x="-256200" y="43082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09" name="TextBox 108"/>
            <p:cNvSpPr txBox="1"/>
            <p:nvPr userDrawn="1"/>
          </p:nvSpPr>
          <p:spPr>
            <a:xfrm>
              <a:off x="-747711" y="404813"/>
              <a:ext cx="438671" cy="123111"/>
            </a:xfrm>
            <a:prstGeom prst="rect">
              <a:avLst/>
            </a:prstGeom>
            <a:noFill/>
          </p:spPr>
          <p:txBody>
            <a:bodyPr wrap="square" lIns="0" tIns="0" rIns="0" bIns="0" rtlCol="0">
              <a:spAutoFit/>
            </a:bodyPr>
            <a:lstStyle/>
            <a:p>
              <a:pPr algn="r"/>
              <a:r>
                <a:rPr lang="en-GB" sz="800" dirty="0">
                  <a:solidFill>
                    <a:schemeClr val="tx1"/>
                  </a:solidFill>
                </a:rPr>
                <a:t>8.33cm</a:t>
              </a:r>
            </a:p>
          </p:txBody>
        </p:sp>
        <p:sp>
          <p:nvSpPr>
            <p:cNvPr id="110" name="TextBox 109"/>
            <p:cNvSpPr txBox="1"/>
            <p:nvPr userDrawn="1"/>
          </p:nvSpPr>
          <p:spPr>
            <a:xfrm>
              <a:off x="-1143000" y="527924"/>
              <a:ext cx="833960" cy="123111"/>
            </a:xfrm>
            <a:prstGeom prst="rect">
              <a:avLst/>
            </a:prstGeom>
            <a:noFill/>
          </p:spPr>
          <p:txBody>
            <a:bodyPr wrap="square" lIns="0" tIns="0" rIns="0" bIns="0" rtlCol="0">
              <a:spAutoFit/>
            </a:bodyPr>
            <a:lstStyle/>
            <a:p>
              <a:pPr algn="r"/>
              <a:r>
                <a:rPr lang="en-GB" sz="800" dirty="0">
                  <a:solidFill>
                    <a:schemeClr val="tx1"/>
                  </a:solidFill>
                </a:rPr>
                <a:t>Title Top</a:t>
              </a:r>
            </a:p>
          </p:txBody>
        </p:sp>
      </p:grpSp>
      <p:pic>
        <p:nvPicPr>
          <p:cNvPr id="34" name="Picture 33"/>
          <p:cNvPicPr>
            <a:picLocks noChangeAspect="1"/>
          </p:cNvPicPr>
          <p:nvPr userDrawn="1">
            <p:custDataLst>
              <p:tags r:id="rId20"/>
            </p:custDataLst>
          </p:nvPr>
        </p:nvPicPr>
        <p:blipFill rotWithShape="1">
          <a:blip r:embed="rId21">
            <a:extLst>
              <a:ext uri="{28A0092B-C50C-407E-A947-70E740481C1C}">
                <a14:useLocalDpi xmlns:a14="http://schemas.microsoft.com/office/drawing/2010/main" val="0"/>
              </a:ext>
            </a:extLst>
          </a:blip>
          <a:srcRect l="1305" t="3305" r="1093" b="4057"/>
          <a:stretch/>
        </p:blipFill>
        <p:spPr>
          <a:xfrm>
            <a:off x="360045" y="6383598"/>
            <a:ext cx="1045014" cy="201625"/>
          </a:xfrm>
          <a:prstGeom prst="rect">
            <a:avLst/>
          </a:prstGeom>
        </p:spPr>
      </p:pic>
      <p:pic>
        <p:nvPicPr>
          <p:cNvPr id="32" name="Picture 31">
            <a:extLst>
              <a:ext uri="{FF2B5EF4-FFF2-40B4-BE49-F238E27FC236}">
                <a16:creationId xmlns:a16="http://schemas.microsoft.com/office/drawing/2014/main" id="{A969CDE9-CA32-4ADF-9853-86AAD9A378E3}"/>
              </a:ext>
            </a:extLst>
          </p:cNvPr>
          <p:cNvPicPr>
            <a:picLocks noChangeAspect="1"/>
          </p:cNvPicPr>
          <p:nvPr userDrawn="1"/>
        </p:nvPicPr>
        <p:blipFill rotWithShape="1">
          <a:blip r:embed="rId22" cstate="print">
            <a:extLst>
              <a:ext uri="{28A0092B-C50C-407E-A947-70E740481C1C}">
                <a14:useLocalDpi xmlns:a14="http://schemas.microsoft.com/office/drawing/2010/main" val="0"/>
              </a:ext>
            </a:extLst>
          </a:blip>
          <a:srcRect t="25233" b="25233"/>
          <a:stretch/>
        </p:blipFill>
        <p:spPr>
          <a:xfrm>
            <a:off x="9929130" y="6242743"/>
            <a:ext cx="1380067" cy="483333"/>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680662798"/>
      </p:ext>
    </p:extLst>
  </p:cSld>
  <p:clrMap bg1="lt1" tx1="dk1" bg2="lt2" tx2="dk2" accent1="accent1" accent2="accent2" accent3="accent3" accent4="accent4" accent5="accent5" accent6="accent6" hlink="hlink" folHlink="folHlink"/>
  <p:sldLayoutIdLst>
    <p:sldLayoutId id="2147483683" r:id="rId1"/>
    <p:sldLayoutId id="2147483727" r:id="rId2"/>
    <p:sldLayoutId id="2147483738" r:id="rId3"/>
    <p:sldLayoutId id="2147483649" r:id="rId4"/>
    <p:sldLayoutId id="2147483728" r:id="rId5"/>
    <p:sldLayoutId id="2147483739" r:id="rId6"/>
    <p:sldLayoutId id="2147483697" r:id="rId7"/>
    <p:sldLayoutId id="2147483696" r:id="rId8"/>
    <p:sldLayoutId id="2147483668" r:id="rId9"/>
    <p:sldLayoutId id="2147483659" r:id="rId10"/>
    <p:sldLayoutId id="2147483721" r:id="rId11"/>
    <p:sldLayoutId id="2147483722" r:id="rId12"/>
    <p:sldLayoutId id="2147483726" r:id="rId13"/>
    <p:sldLayoutId id="2147483725" r:id="rId14"/>
    <p:sldLayoutId id="2147483740" r:id="rId15"/>
    <p:sldLayoutId id="2147483742" r:id="rId16"/>
    <p:sldLayoutId id="2147483744" r:id="rId17"/>
    <p:sldLayoutId id="2147483745" r:id="rId1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2" orient="horz" pos="2160" userDrawn="1">
          <p15:clr>
            <a:srgbClr val="F26B43"/>
          </p15:clr>
        </p15:guide>
        <p15:guide id="14" pos="7451" userDrawn="1">
          <p15:clr>
            <a:srgbClr val="F26B43"/>
          </p15:clr>
        </p15:guide>
        <p15:guide id="28" orient="horz" pos="1076" userDrawn="1">
          <p15:clr>
            <a:srgbClr val="F26B43"/>
          </p15:clr>
        </p15:guide>
        <p15:guide id="29" orient="horz" pos="270" userDrawn="1">
          <p15:clr>
            <a:srgbClr val="F26B43"/>
          </p15:clr>
        </p15:guide>
        <p15:guide id="33" orient="horz" pos="3600" userDrawn="1">
          <p15:clr>
            <a:srgbClr val="F26B43"/>
          </p15:clr>
        </p15:guide>
        <p15:guide id="35" pos="228" userDrawn="1">
          <p15:clr>
            <a:srgbClr val="F26B43"/>
          </p15:clr>
        </p15:guide>
        <p15:guide id="36" pos="3840" userDrawn="1">
          <p15:clr>
            <a:srgbClr val="F26B43"/>
          </p15:clr>
        </p15:guide>
        <p15:guide id="37" pos="3782" userDrawn="1">
          <p15:clr>
            <a:srgbClr val="F26B43"/>
          </p15:clr>
        </p15:guide>
        <p15:guide id="38" pos="390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1" name="Title Placeholder 1"/>
          <p:cNvSpPr>
            <a:spLocks noGrp="1"/>
          </p:cNvSpPr>
          <p:nvPr>
            <p:ph type="title"/>
          </p:nvPr>
        </p:nvSpPr>
        <p:spPr>
          <a:xfrm>
            <a:off x="359999" y="430718"/>
            <a:ext cx="11466875" cy="704346"/>
          </a:xfrm>
          <a:prstGeom prst="rect">
            <a:avLst/>
          </a:prstGeom>
        </p:spPr>
        <p:txBody>
          <a:bodyPr vert="horz" lIns="0" tIns="0" rIns="0" bIns="0" rtlCol="0" anchor="t">
            <a:noAutofit/>
          </a:bodyPr>
          <a:lstStyle/>
          <a:p>
            <a:r>
              <a:rPr lang="en-GB" dirty="0"/>
              <a:t>Click to edit master title style</a:t>
            </a:r>
          </a:p>
        </p:txBody>
      </p:sp>
      <p:sp>
        <p:nvSpPr>
          <p:cNvPr id="92" name="Text Placeholder 2"/>
          <p:cNvSpPr>
            <a:spLocks noGrp="1"/>
          </p:cNvSpPr>
          <p:nvPr>
            <p:ph type="body" idx="1"/>
          </p:nvPr>
        </p:nvSpPr>
        <p:spPr>
          <a:xfrm>
            <a:off x="359999" y="1708150"/>
            <a:ext cx="11466875" cy="4003675"/>
          </a:xfrm>
          <a:prstGeom prst="rect">
            <a:avLst/>
          </a:prstGeom>
        </p:spPr>
        <p:txBody>
          <a:bodyPr vert="horz" lIns="0" tIns="0" rIns="0" bIns="0" rtlCol="0">
            <a:no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93"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grpSp>
        <p:nvGrpSpPr>
          <p:cNvPr id="3" name="Group 2"/>
          <p:cNvGrpSpPr/>
          <p:nvPr userDrawn="1"/>
        </p:nvGrpSpPr>
        <p:grpSpPr>
          <a:xfrm>
            <a:off x="-1143000" y="-600255"/>
            <a:ext cx="13680281" cy="6725246"/>
            <a:chOff x="-1143000" y="-600255"/>
            <a:chExt cx="13680281" cy="6725246"/>
          </a:xfrm>
        </p:grpSpPr>
        <p:cxnSp>
          <p:nvCxnSpPr>
            <p:cNvPr id="94" name="Straight Connector 93"/>
            <p:cNvCxnSpPr/>
            <p:nvPr/>
          </p:nvCxnSpPr>
          <p:spPr>
            <a:xfrm>
              <a:off x="0" y="6124991"/>
              <a:ext cx="12193200" cy="0"/>
            </a:xfrm>
            <a:prstGeom prst="line">
              <a:avLst/>
            </a:prstGeom>
            <a:ln w="190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userDrawn="1"/>
          </p:nvCxnSpPr>
          <p:spPr>
            <a:xfrm>
              <a:off x="11826875"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grpSp>
          <p:nvGrpSpPr>
            <p:cNvPr id="2" name="Group 1"/>
            <p:cNvGrpSpPr/>
            <p:nvPr userDrawn="1"/>
          </p:nvGrpSpPr>
          <p:grpSpPr>
            <a:xfrm>
              <a:off x="-1143000" y="-600255"/>
              <a:ext cx="13680281" cy="6720255"/>
              <a:chOff x="-1143000" y="-600255"/>
              <a:chExt cx="13680281" cy="6720255"/>
            </a:xfrm>
          </p:grpSpPr>
          <p:cxnSp>
            <p:nvCxnSpPr>
              <p:cNvPr id="97" name="Straight Connector 96"/>
              <p:cNvCxnSpPr/>
              <p:nvPr userDrawn="1"/>
            </p:nvCxnSpPr>
            <p:spPr>
              <a:xfrm>
                <a:off x="-256200" y="1710267"/>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userDrawn="1"/>
            </p:nvCxnSpPr>
            <p:spPr>
              <a:xfrm>
                <a:off x="-256200" y="612000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userDrawn="1"/>
            </p:nvCxnSpPr>
            <p:spPr>
              <a:xfrm>
                <a:off x="-256200" y="342635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userDrawn="1"/>
            </p:nvCxnSpPr>
            <p:spPr>
              <a:xfrm>
                <a:off x="-256200" y="571447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01" name="TextBox 100"/>
              <p:cNvSpPr txBox="1"/>
              <p:nvPr userDrawn="1"/>
            </p:nvSpPr>
            <p:spPr>
              <a:xfrm>
                <a:off x="-747711" y="1646156"/>
                <a:ext cx="438671" cy="123111"/>
              </a:xfrm>
              <a:prstGeom prst="rect">
                <a:avLst/>
              </a:prstGeom>
              <a:noFill/>
            </p:spPr>
            <p:txBody>
              <a:bodyPr wrap="square" lIns="0" tIns="0" rIns="0" bIns="0" rtlCol="0">
                <a:spAutoFit/>
              </a:bodyPr>
              <a:lstStyle/>
              <a:p>
                <a:pPr algn="r"/>
                <a:r>
                  <a:rPr lang="en-GB" sz="800" dirty="0">
                    <a:solidFill>
                      <a:schemeClr val="tx1"/>
                    </a:solidFill>
                  </a:rPr>
                  <a:t>4.78cm</a:t>
                </a:r>
              </a:p>
            </p:txBody>
          </p:sp>
          <p:sp>
            <p:nvSpPr>
              <p:cNvPr id="102" name="TextBox 101"/>
              <p:cNvSpPr txBox="1"/>
              <p:nvPr userDrawn="1"/>
            </p:nvSpPr>
            <p:spPr>
              <a:xfrm>
                <a:off x="-747711" y="3357884"/>
                <a:ext cx="438671" cy="123111"/>
              </a:xfrm>
              <a:prstGeom prst="rect">
                <a:avLst/>
              </a:prstGeom>
              <a:noFill/>
            </p:spPr>
            <p:txBody>
              <a:bodyPr wrap="square" lIns="0" tIns="0" rIns="0" bIns="0" rtlCol="0">
                <a:spAutoFit/>
              </a:bodyPr>
              <a:lstStyle/>
              <a:p>
                <a:pPr algn="r"/>
                <a:r>
                  <a:rPr lang="en-GB" sz="800" dirty="0">
                    <a:solidFill>
                      <a:schemeClr val="tx1"/>
                    </a:solidFill>
                  </a:rPr>
                  <a:t>0 cm</a:t>
                </a:r>
              </a:p>
            </p:txBody>
          </p:sp>
          <p:sp>
            <p:nvSpPr>
              <p:cNvPr id="103" name="TextBox 102"/>
              <p:cNvSpPr txBox="1"/>
              <p:nvPr userDrawn="1"/>
            </p:nvSpPr>
            <p:spPr>
              <a:xfrm>
                <a:off x="-747711" y="5640188"/>
                <a:ext cx="438671" cy="123111"/>
              </a:xfrm>
              <a:prstGeom prst="rect">
                <a:avLst/>
              </a:prstGeom>
              <a:noFill/>
            </p:spPr>
            <p:txBody>
              <a:bodyPr wrap="square" lIns="0" tIns="0" rIns="0" bIns="0" rtlCol="0">
                <a:spAutoFit/>
              </a:bodyPr>
              <a:lstStyle/>
              <a:p>
                <a:pPr algn="r"/>
                <a:r>
                  <a:rPr lang="en-GB" sz="800" dirty="0">
                    <a:solidFill>
                      <a:schemeClr val="tx1"/>
                    </a:solidFill>
                  </a:rPr>
                  <a:t>6.35 cm</a:t>
                </a:r>
              </a:p>
            </p:txBody>
          </p:sp>
          <p:sp>
            <p:nvSpPr>
              <p:cNvPr id="104" name="TextBox 103"/>
              <p:cNvSpPr txBox="1"/>
              <p:nvPr userDrawn="1"/>
            </p:nvSpPr>
            <p:spPr>
              <a:xfrm>
                <a:off x="304800" y="-437436"/>
                <a:ext cx="438671" cy="123111"/>
              </a:xfrm>
              <a:prstGeom prst="rect">
                <a:avLst/>
              </a:prstGeom>
              <a:noFill/>
            </p:spPr>
            <p:txBody>
              <a:bodyPr wrap="square" lIns="0" tIns="0" rIns="0" bIns="0" rtlCol="0">
                <a:spAutoFit/>
              </a:bodyPr>
              <a:lstStyle/>
              <a:p>
                <a:pPr algn="l"/>
                <a:r>
                  <a:rPr lang="en-GB" sz="800" dirty="0">
                    <a:solidFill>
                      <a:schemeClr val="tx1"/>
                    </a:solidFill>
                  </a:rPr>
                  <a:t>15.93 cm</a:t>
                </a:r>
              </a:p>
            </p:txBody>
          </p:sp>
          <p:sp>
            <p:nvSpPr>
              <p:cNvPr id="105" name="TextBox 104"/>
              <p:cNvSpPr txBox="1"/>
              <p:nvPr userDrawn="1"/>
            </p:nvSpPr>
            <p:spPr>
              <a:xfrm>
                <a:off x="11426031" y="-437436"/>
                <a:ext cx="438671" cy="123111"/>
              </a:xfrm>
              <a:prstGeom prst="rect">
                <a:avLst/>
              </a:prstGeom>
              <a:noFill/>
            </p:spPr>
            <p:txBody>
              <a:bodyPr wrap="square" lIns="0" tIns="0" rIns="0" bIns="0" rtlCol="0">
                <a:spAutoFit/>
              </a:bodyPr>
              <a:lstStyle/>
              <a:p>
                <a:pPr algn="r"/>
                <a:r>
                  <a:rPr lang="en-GB" sz="800" dirty="0">
                    <a:solidFill>
                      <a:schemeClr val="tx1"/>
                    </a:solidFill>
                  </a:rPr>
                  <a:t>15.92 cm</a:t>
                </a:r>
              </a:p>
            </p:txBody>
          </p:sp>
          <p:cxnSp>
            <p:nvCxnSpPr>
              <p:cNvPr id="106" name="Straight Connector 105"/>
              <p:cNvCxnSpPr/>
              <p:nvPr userDrawn="1"/>
            </p:nvCxnSpPr>
            <p:spPr>
              <a:xfrm>
                <a:off x="36158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07" name="TextBox 106"/>
              <p:cNvSpPr txBox="1"/>
              <p:nvPr userDrawn="1"/>
            </p:nvSpPr>
            <p:spPr>
              <a:xfrm>
                <a:off x="-1143000" y="5763299"/>
                <a:ext cx="833960" cy="123111"/>
              </a:xfrm>
              <a:prstGeom prst="rect">
                <a:avLst/>
              </a:prstGeom>
              <a:noFill/>
            </p:spPr>
            <p:txBody>
              <a:bodyPr wrap="square" lIns="0" tIns="0" rIns="0" bIns="0" rtlCol="0">
                <a:spAutoFit/>
              </a:bodyPr>
              <a:lstStyle/>
              <a:p>
                <a:pPr algn="r"/>
                <a:r>
                  <a:rPr lang="en-GB" sz="800" dirty="0">
                    <a:solidFill>
                      <a:schemeClr val="tx1"/>
                    </a:solidFill>
                  </a:rPr>
                  <a:t>Content Bottom</a:t>
                </a:r>
              </a:p>
            </p:txBody>
          </p:sp>
          <p:sp>
            <p:nvSpPr>
              <p:cNvPr id="108" name="TextBox 107"/>
              <p:cNvSpPr txBox="1"/>
              <p:nvPr userDrawn="1"/>
            </p:nvSpPr>
            <p:spPr>
              <a:xfrm>
                <a:off x="-1143000" y="1769267"/>
                <a:ext cx="833960" cy="123111"/>
              </a:xfrm>
              <a:prstGeom prst="rect">
                <a:avLst/>
              </a:prstGeom>
              <a:noFill/>
            </p:spPr>
            <p:txBody>
              <a:bodyPr wrap="square" lIns="0" tIns="0" rIns="0" bIns="0" rtlCol="0">
                <a:spAutoFit/>
              </a:bodyPr>
              <a:lstStyle/>
              <a:p>
                <a:pPr algn="r"/>
                <a:r>
                  <a:rPr lang="en-GB" sz="800" dirty="0">
                    <a:solidFill>
                      <a:schemeClr val="tx1"/>
                    </a:solidFill>
                  </a:rPr>
                  <a:t>Content Top</a:t>
                </a:r>
              </a:p>
            </p:txBody>
          </p:sp>
          <p:sp>
            <p:nvSpPr>
              <p:cNvPr id="109" name="TextBox 108"/>
              <p:cNvSpPr txBox="1"/>
              <p:nvPr userDrawn="1"/>
            </p:nvSpPr>
            <p:spPr>
              <a:xfrm>
                <a:off x="-590537" y="-438330"/>
                <a:ext cx="833960" cy="123111"/>
              </a:xfrm>
              <a:prstGeom prst="rect">
                <a:avLst/>
              </a:prstGeom>
              <a:noFill/>
            </p:spPr>
            <p:txBody>
              <a:bodyPr wrap="square" lIns="0" tIns="0" rIns="0" bIns="0" rtlCol="0">
                <a:spAutoFit/>
              </a:bodyPr>
              <a:lstStyle/>
              <a:p>
                <a:pPr algn="r"/>
                <a:r>
                  <a:rPr lang="en-GB" sz="800" dirty="0">
                    <a:solidFill>
                      <a:schemeClr val="tx1"/>
                    </a:solidFill>
                  </a:rPr>
                  <a:t>Left Margin</a:t>
                </a:r>
              </a:p>
            </p:txBody>
          </p:sp>
          <p:sp>
            <p:nvSpPr>
              <p:cNvPr id="110" name="TextBox 109"/>
              <p:cNvSpPr txBox="1"/>
              <p:nvPr userDrawn="1"/>
            </p:nvSpPr>
            <p:spPr>
              <a:xfrm>
                <a:off x="11898039" y="-438330"/>
                <a:ext cx="639242" cy="123111"/>
              </a:xfrm>
              <a:prstGeom prst="rect">
                <a:avLst/>
              </a:prstGeom>
              <a:noFill/>
            </p:spPr>
            <p:txBody>
              <a:bodyPr wrap="square" lIns="0" tIns="0" rIns="0" bIns="0" rtlCol="0">
                <a:spAutoFit/>
              </a:bodyPr>
              <a:lstStyle/>
              <a:p>
                <a:pPr algn="l"/>
                <a:r>
                  <a:rPr lang="en-GB" sz="800" dirty="0">
                    <a:solidFill>
                      <a:schemeClr val="tx1"/>
                    </a:solidFill>
                  </a:rPr>
                  <a:t>Right Margin</a:t>
                </a:r>
              </a:p>
            </p:txBody>
          </p:sp>
          <p:cxnSp>
            <p:nvCxnSpPr>
              <p:cNvPr id="111" name="Straight Connector 110"/>
              <p:cNvCxnSpPr/>
              <p:nvPr userDrawn="1"/>
            </p:nvCxnSpPr>
            <p:spPr>
              <a:xfrm>
                <a:off x="6096000" y="-363357"/>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12" name="TextBox 111"/>
              <p:cNvSpPr txBox="1"/>
              <p:nvPr userDrawn="1"/>
            </p:nvSpPr>
            <p:spPr>
              <a:xfrm>
                <a:off x="5914719" y="-600255"/>
                <a:ext cx="362256" cy="246221"/>
              </a:xfrm>
              <a:prstGeom prst="rect">
                <a:avLst/>
              </a:prstGeom>
              <a:noFill/>
            </p:spPr>
            <p:txBody>
              <a:bodyPr wrap="square" lIns="0" tIns="0" rIns="0" bIns="0" rtlCol="0">
                <a:spAutoFit/>
              </a:bodyPr>
              <a:lstStyle/>
              <a:p>
                <a:pPr algn="ctr"/>
                <a:r>
                  <a:rPr lang="en-GB" sz="800" dirty="0">
                    <a:solidFill>
                      <a:schemeClr val="tx1"/>
                    </a:solidFill>
                  </a:rPr>
                  <a:t>Middle </a:t>
                </a:r>
                <a:br>
                  <a:rPr lang="en-GB" sz="800" dirty="0">
                    <a:solidFill>
                      <a:schemeClr val="tx1"/>
                    </a:solidFill>
                  </a:rPr>
                </a:br>
                <a:r>
                  <a:rPr lang="en-GB" sz="800" dirty="0">
                    <a:solidFill>
                      <a:schemeClr val="tx1"/>
                    </a:solidFill>
                  </a:rPr>
                  <a:t>0cm </a:t>
                </a:r>
              </a:p>
            </p:txBody>
          </p:sp>
          <p:sp>
            <p:nvSpPr>
              <p:cNvPr id="113" name="TextBox 112"/>
              <p:cNvSpPr txBox="1"/>
              <p:nvPr userDrawn="1"/>
            </p:nvSpPr>
            <p:spPr>
              <a:xfrm>
                <a:off x="5636264"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14" name="Straight Connector 113"/>
              <p:cNvCxnSpPr/>
              <p:nvPr userDrawn="1"/>
            </p:nvCxnSpPr>
            <p:spPr>
              <a:xfrm>
                <a:off x="600038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userDrawn="1"/>
            </p:nvCxnSpPr>
            <p:spPr>
              <a:xfrm>
                <a:off x="619036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16" name="TextBox 115"/>
              <p:cNvSpPr txBox="1"/>
              <p:nvPr userDrawn="1"/>
            </p:nvSpPr>
            <p:spPr>
              <a:xfrm>
                <a:off x="6191102"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17" name="Straight Connector 116"/>
              <p:cNvCxnSpPr/>
              <p:nvPr userDrawn="1"/>
            </p:nvCxnSpPr>
            <p:spPr>
              <a:xfrm>
                <a:off x="11826875"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userDrawn="1"/>
            </p:nvCxnSpPr>
            <p:spPr>
              <a:xfrm>
                <a:off x="-256200" y="43082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19" name="TextBox 118"/>
              <p:cNvSpPr txBox="1"/>
              <p:nvPr userDrawn="1"/>
            </p:nvSpPr>
            <p:spPr>
              <a:xfrm>
                <a:off x="-747711" y="404813"/>
                <a:ext cx="438671" cy="123111"/>
              </a:xfrm>
              <a:prstGeom prst="rect">
                <a:avLst/>
              </a:prstGeom>
              <a:noFill/>
            </p:spPr>
            <p:txBody>
              <a:bodyPr wrap="square" lIns="0" tIns="0" rIns="0" bIns="0" rtlCol="0">
                <a:spAutoFit/>
              </a:bodyPr>
              <a:lstStyle/>
              <a:p>
                <a:pPr algn="r"/>
                <a:r>
                  <a:rPr lang="en-GB" sz="800" dirty="0">
                    <a:solidFill>
                      <a:schemeClr val="tx1"/>
                    </a:solidFill>
                  </a:rPr>
                  <a:t>8.33cm</a:t>
                </a:r>
              </a:p>
            </p:txBody>
          </p:sp>
          <p:sp>
            <p:nvSpPr>
              <p:cNvPr id="120" name="TextBox 119"/>
              <p:cNvSpPr txBox="1"/>
              <p:nvPr userDrawn="1"/>
            </p:nvSpPr>
            <p:spPr>
              <a:xfrm>
                <a:off x="-1143000" y="527924"/>
                <a:ext cx="833960" cy="123111"/>
              </a:xfrm>
              <a:prstGeom prst="rect">
                <a:avLst/>
              </a:prstGeom>
              <a:noFill/>
            </p:spPr>
            <p:txBody>
              <a:bodyPr wrap="square" lIns="0" tIns="0" rIns="0" bIns="0" rtlCol="0">
                <a:spAutoFit/>
              </a:bodyPr>
              <a:lstStyle/>
              <a:p>
                <a:pPr algn="r"/>
                <a:r>
                  <a:rPr lang="en-GB" sz="800">
                    <a:solidFill>
                      <a:schemeClr val="tx1"/>
                    </a:solidFill>
                  </a:rPr>
                  <a:t>Title Top</a:t>
                </a:r>
                <a:endParaRPr lang="en-GB" sz="800" dirty="0">
                  <a:solidFill>
                    <a:schemeClr val="tx1"/>
                  </a:solidFill>
                </a:endParaRPr>
              </a:p>
            </p:txBody>
          </p:sp>
        </p:grpSp>
      </p:grpSp>
      <p:pic>
        <p:nvPicPr>
          <p:cNvPr id="35" name="Picture 34"/>
          <p:cNvPicPr>
            <a:picLocks noChangeAspect="1"/>
          </p:cNvPicPr>
          <p:nvPr userDrawn="1">
            <p:custDataLst>
              <p:tags r:id="rId7"/>
            </p:custDataLst>
          </p:nvPr>
        </p:nvPicPr>
        <p:blipFill rotWithShape="1">
          <a:blip r:embed="rId8">
            <a:extLst>
              <a:ext uri="{28A0092B-C50C-407E-A947-70E740481C1C}">
                <a14:useLocalDpi xmlns:a14="http://schemas.microsoft.com/office/drawing/2010/main" val="0"/>
              </a:ext>
            </a:extLst>
          </a:blip>
          <a:srcRect l="1305" t="3305" r="1093" b="4057"/>
          <a:stretch/>
        </p:blipFill>
        <p:spPr>
          <a:xfrm>
            <a:off x="360045" y="6383598"/>
            <a:ext cx="1045014" cy="201625"/>
          </a:xfrm>
          <a:prstGeom prst="rect">
            <a:avLst/>
          </a:prstGeom>
        </p:spPr>
      </p:pic>
    </p:spTree>
    <p:extLst>
      <p:ext uri="{BB962C8B-B14F-4D97-AF65-F5344CB8AC3E}">
        <p14:creationId xmlns:p14="http://schemas.microsoft.com/office/powerpoint/2010/main" val="2358397083"/>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28" userDrawn="1">
          <p15:clr>
            <a:srgbClr val="F26B43"/>
          </p15:clr>
        </p15:guide>
        <p15:guide id="2" orient="horz" pos="2160" userDrawn="1">
          <p15:clr>
            <a:srgbClr val="F26B43"/>
          </p15:clr>
        </p15:guide>
        <p15:guide id="13" pos="3780" userDrawn="1">
          <p15:clr>
            <a:srgbClr val="F26B43"/>
          </p15:clr>
        </p15:guide>
        <p15:guide id="14" pos="3900" userDrawn="1">
          <p15:clr>
            <a:srgbClr val="F26B43"/>
          </p15:clr>
        </p15:guide>
        <p15:guide id="25" pos="7451" userDrawn="1">
          <p15:clr>
            <a:srgbClr val="F26B43"/>
          </p15:clr>
        </p15:guide>
        <p15:guide id="28" orient="horz" pos="1077" userDrawn="1">
          <p15:clr>
            <a:srgbClr val="F26B43"/>
          </p15:clr>
        </p15:guide>
        <p15:guide id="29" orient="horz" pos="270" userDrawn="1">
          <p15:clr>
            <a:srgbClr val="F26B43"/>
          </p15:clr>
        </p15:guide>
        <p15:guide id="33" orient="horz" pos="3600" userDrawn="1">
          <p15:clr>
            <a:srgbClr val="F26B43"/>
          </p15:clr>
        </p15:guide>
        <p15:guide id="34" pos="3840"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tags" Target="../tags/tag12.xml"/><Relationship Id="rId7" Type="http://schemas.openxmlformats.org/officeDocument/2006/relationships/image" Target="../media/image5.jpg"/><Relationship Id="rId12" Type="http://schemas.openxmlformats.org/officeDocument/2006/relationships/image" Target="../media/image1.png"/><Relationship Id="rId2" Type="http://schemas.openxmlformats.org/officeDocument/2006/relationships/tags" Target="../tags/tag11.xml"/><Relationship Id="rId1" Type="http://schemas.openxmlformats.org/officeDocument/2006/relationships/vmlDrawing" Target="../drawings/vmlDrawing1.vml"/><Relationship Id="rId6" Type="http://schemas.openxmlformats.org/officeDocument/2006/relationships/notesSlide" Target="../notesSlides/notesSlide1.xml"/><Relationship Id="rId11" Type="http://schemas.openxmlformats.org/officeDocument/2006/relationships/image" Target="../media/image2.jpeg"/><Relationship Id="rId5" Type="http://schemas.openxmlformats.org/officeDocument/2006/relationships/slideLayout" Target="../slideLayouts/slideLayout4.xml"/><Relationship Id="rId10" Type="http://schemas.openxmlformats.org/officeDocument/2006/relationships/image" Target="../media/image6.png"/><Relationship Id="rId4" Type="http://schemas.openxmlformats.org/officeDocument/2006/relationships/tags" Target="../tags/tag13.xml"/><Relationship Id="rId9" Type="http://schemas.openxmlformats.org/officeDocument/2006/relationships/image" Target="../media/image4.emf"/></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8" Type="http://schemas.openxmlformats.org/officeDocument/2006/relationships/chart" Target="../charts/chart10.xml"/><Relationship Id="rId3" Type="http://schemas.openxmlformats.org/officeDocument/2006/relationships/tags" Target="../tags/tag19.xml"/><Relationship Id="rId7" Type="http://schemas.openxmlformats.org/officeDocument/2006/relationships/chart" Target="../charts/chart9.xml"/><Relationship Id="rId2" Type="http://schemas.openxmlformats.org/officeDocument/2006/relationships/tags" Target="../tags/tag18.xml"/><Relationship Id="rId1" Type="http://schemas.openxmlformats.org/officeDocument/2006/relationships/vmlDrawing" Target="../drawings/vmlDrawing4.vml"/><Relationship Id="rId6" Type="http://schemas.openxmlformats.org/officeDocument/2006/relationships/image" Target="../media/image18.emf"/><Relationship Id="rId5" Type="http://schemas.openxmlformats.org/officeDocument/2006/relationships/oleObject" Target="../embeddings/oleObject4.bin"/><Relationship Id="rId4"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tags" Target="../tags/tag21.xml"/><Relationship Id="rId7" Type="http://schemas.openxmlformats.org/officeDocument/2006/relationships/chart" Target="../charts/chart11.xml"/><Relationship Id="rId2" Type="http://schemas.openxmlformats.org/officeDocument/2006/relationships/tags" Target="../tags/tag20.xml"/><Relationship Id="rId1" Type="http://schemas.openxmlformats.org/officeDocument/2006/relationships/vmlDrawing" Target="../drawings/vmlDrawing5.vml"/><Relationship Id="rId6" Type="http://schemas.openxmlformats.org/officeDocument/2006/relationships/image" Target="../media/image18.emf"/><Relationship Id="rId5" Type="http://schemas.openxmlformats.org/officeDocument/2006/relationships/oleObject" Target="../embeddings/oleObject5.bin"/><Relationship Id="rId4"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3" Type="http://schemas.openxmlformats.org/officeDocument/2006/relationships/tags" Target="../tags/tag23.xml"/><Relationship Id="rId7" Type="http://schemas.openxmlformats.org/officeDocument/2006/relationships/chart" Target="../charts/chart12.xml"/><Relationship Id="rId2" Type="http://schemas.openxmlformats.org/officeDocument/2006/relationships/tags" Target="../tags/tag22.xml"/><Relationship Id="rId1" Type="http://schemas.openxmlformats.org/officeDocument/2006/relationships/vmlDrawing" Target="../drawings/vmlDrawing6.vml"/><Relationship Id="rId6" Type="http://schemas.openxmlformats.org/officeDocument/2006/relationships/image" Target="../media/image18.emf"/><Relationship Id="rId5" Type="http://schemas.openxmlformats.org/officeDocument/2006/relationships/oleObject" Target="../embeddings/oleObject6.bin"/><Relationship Id="rId4"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16.xml"/><Relationship Id="rId4" Type="http://schemas.openxmlformats.org/officeDocument/2006/relationships/chart" Target="../charts/chart15.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4.xml"/><Relationship Id="rId1" Type="http://schemas.openxmlformats.org/officeDocument/2006/relationships/tags" Target="../tags/tag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png"/><Relationship Id="rId3" Type="http://schemas.openxmlformats.org/officeDocument/2006/relationships/image" Target="../media/image8.png"/><Relationship Id="rId7" Type="http://schemas.openxmlformats.org/officeDocument/2006/relationships/chart" Target="../charts/chart2.xml"/><Relationship Id="rId12" Type="http://schemas.openxmlformats.org/officeDocument/2006/relationships/image" Target="../media/image16.png"/><Relationship Id="rId2" Type="http://schemas.openxmlformats.org/officeDocument/2006/relationships/chart" Target="../charts/chart1.xml"/><Relationship Id="rId1" Type="http://schemas.openxmlformats.org/officeDocument/2006/relationships/slideLayout" Target="../slideLayouts/slideLayout13.xml"/><Relationship Id="rId6" Type="http://schemas.openxmlformats.org/officeDocument/2006/relationships/image" Target="../media/image11.png"/><Relationship Id="rId11" Type="http://schemas.openxmlformats.org/officeDocument/2006/relationships/image" Target="../media/image15.png"/><Relationship Id="rId5" Type="http://schemas.openxmlformats.org/officeDocument/2006/relationships/image" Target="../media/image10.png"/><Relationship Id="rId10" Type="http://schemas.openxmlformats.org/officeDocument/2006/relationships/image" Target="../media/image14.png"/><Relationship Id="rId4" Type="http://schemas.openxmlformats.org/officeDocument/2006/relationships/image" Target="../media/image9.png"/><Relationship Id="rId9" Type="http://schemas.openxmlformats.org/officeDocument/2006/relationships/image" Target="../media/image13.png"/></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vmlDrawing" Target="../drawings/vmlDrawing2.vml"/><Relationship Id="rId6" Type="http://schemas.openxmlformats.org/officeDocument/2006/relationships/image" Target="../media/image18.emf"/><Relationship Id="rId5" Type="http://schemas.openxmlformats.org/officeDocument/2006/relationships/oleObject" Target="../embeddings/oleObject2.bin"/><Relationship Id="rId4"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8" Type="http://schemas.openxmlformats.org/officeDocument/2006/relationships/chart" Target="../charts/chart6.xml"/><Relationship Id="rId3" Type="http://schemas.openxmlformats.org/officeDocument/2006/relationships/tags" Target="../tags/tag17.xml"/><Relationship Id="rId7" Type="http://schemas.openxmlformats.org/officeDocument/2006/relationships/chart" Target="../charts/chart5.xml"/><Relationship Id="rId2" Type="http://schemas.openxmlformats.org/officeDocument/2006/relationships/tags" Target="../tags/tag16.xml"/><Relationship Id="rId1" Type="http://schemas.openxmlformats.org/officeDocument/2006/relationships/vmlDrawing" Target="../drawings/vmlDrawing3.vml"/><Relationship Id="rId6" Type="http://schemas.openxmlformats.org/officeDocument/2006/relationships/image" Target="../media/image18.emf"/><Relationship Id="rId5" Type="http://schemas.openxmlformats.org/officeDocument/2006/relationships/oleObject" Target="../embeddings/oleObject3.bin"/><Relationship Id="rId10" Type="http://schemas.openxmlformats.org/officeDocument/2006/relationships/chart" Target="../charts/chart8.xml"/><Relationship Id="rId4" Type="http://schemas.openxmlformats.org/officeDocument/2006/relationships/slideLayout" Target="../slideLayouts/slideLayout16.xml"/><Relationship Id="rId9" Type="http://schemas.openxmlformats.org/officeDocument/2006/relationships/chart" Target="../charts/char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7">
            <a:lum/>
          </a:blip>
          <a:srcRect/>
          <a:stretch>
            <a:fillRect l="-9000" r="-9000"/>
          </a:stretch>
        </a:blipFill>
        <a:effectLst/>
      </p:bgPr>
    </p:bg>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622EC140-85AC-4C10-B3E5-4DE0F37EE5DD}"/>
              </a:ext>
            </a:extLst>
          </p:cNvPr>
          <p:cNvGraphicFramePr>
            <a:graphicFrameLocks noChangeAspect="1"/>
          </p:cNvGraphicFramePr>
          <p:nvPr>
            <p:custDataLst>
              <p:tags r:id="rId2"/>
            </p:custDataLst>
            <p:extLst/>
          </p:nvPr>
        </p:nvGraphicFramePr>
        <p:xfrm>
          <a:off x="2118" y="2118"/>
          <a:ext cx="2117" cy="2117"/>
        </p:xfrm>
        <a:graphic>
          <a:graphicData uri="http://schemas.openxmlformats.org/presentationml/2006/ole">
            <mc:AlternateContent xmlns:mc="http://schemas.openxmlformats.org/markup-compatibility/2006">
              <mc:Choice xmlns:v="urn:schemas-microsoft-com:vml" Requires="v">
                <p:oleObj spid="_x0000_s1039" name="think-cell Slide" r:id="rId8" imgW="270" imgH="270" progId="TCLayout.ActiveDocument.1">
                  <p:embed/>
                </p:oleObj>
              </mc:Choice>
              <mc:Fallback>
                <p:oleObj name="think-cell Slide" r:id="rId8" imgW="270" imgH="270" progId="TCLayout.ActiveDocument.1">
                  <p:embed/>
                  <p:pic>
                    <p:nvPicPr>
                      <p:cNvPr id="4" name="Object 3" hidden="1">
                        <a:extLst>
                          <a:ext uri="{FF2B5EF4-FFF2-40B4-BE49-F238E27FC236}">
                            <a16:creationId xmlns:a16="http://schemas.microsoft.com/office/drawing/2014/main" id="{622EC140-85AC-4C10-B3E5-4DE0F37EE5DD}"/>
                          </a:ext>
                        </a:extLst>
                      </p:cNvPr>
                      <p:cNvPicPr/>
                      <p:nvPr/>
                    </p:nvPicPr>
                    <p:blipFill>
                      <a:blip r:embed="rId9"/>
                      <a:stretch>
                        <a:fillRect/>
                      </a:stretch>
                    </p:blipFill>
                    <p:spPr>
                      <a:xfrm>
                        <a:off x="2118" y="2118"/>
                        <a:ext cx="2117" cy="2117"/>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65DBFDCE-B8C2-49A8-B202-2BFE807C26D7}"/>
              </a:ext>
            </a:extLst>
          </p:cNvPr>
          <p:cNvSpPr/>
          <p:nvPr>
            <p:custDataLst>
              <p:tags r:id="rId3"/>
            </p:custDataLst>
          </p:nvPr>
        </p:nvSpPr>
        <p:spPr>
          <a:xfrm>
            <a:off x="0" y="0"/>
            <a:ext cx="211667" cy="211667"/>
          </a:xfrm>
          <a:prstGeom prst="rect">
            <a:avLst/>
          </a:prstGeom>
          <a:solidFill>
            <a:schemeClr val="accent3"/>
          </a:solid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t" anchorCtr="0">
            <a:noAutofit/>
          </a:bodyPr>
          <a:lstStyle/>
          <a:p>
            <a:pPr algn="ctr"/>
            <a:endParaRPr lang="en-GB" dirty="0" err="1">
              <a:latin typeface="Verdana" panose="020B0604030504040204" pitchFamily="34" charset="0"/>
              <a:ea typeface="+mj-ea"/>
              <a:cs typeface="+mj-cs"/>
              <a:sym typeface="Verdana" panose="020B0604030504040204" pitchFamily="34" charset="0"/>
            </a:endParaRPr>
          </a:p>
        </p:txBody>
      </p:sp>
      <p:sp>
        <p:nvSpPr>
          <p:cNvPr id="9" name="Rectangle 8"/>
          <p:cNvSpPr/>
          <p:nvPr/>
        </p:nvSpPr>
        <p:spPr bwMode="ltGray">
          <a:xfrm>
            <a:off x="1" y="-20948"/>
            <a:ext cx="5600700" cy="6899895"/>
          </a:xfrm>
          <a:prstGeom prst="rect">
            <a:avLst/>
          </a:prstGeom>
          <a:gradFill flip="none" rotWithShape="1">
            <a:gsLst>
              <a:gs pos="0">
                <a:srgbClr val="008080">
                  <a:alpha val="0"/>
                </a:srgbClr>
              </a:gs>
              <a:gs pos="88000">
                <a:srgbClr val="008080"/>
              </a:gs>
              <a:gs pos="100000">
                <a:srgbClr val="008080"/>
              </a:gs>
            </a:gsLst>
            <a:lin ang="10800000" scaled="1"/>
            <a:tileRect/>
          </a:gra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ZA" sz="1400" dirty="0">
              <a:solidFill>
                <a:srgbClr val="FFFFFF"/>
              </a:solidFill>
            </a:endParaRPr>
          </a:p>
        </p:txBody>
      </p:sp>
      <p:sp>
        <p:nvSpPr>
          <p:cNvPr id="2" name="Title 1"/>
          <p:cNvSpPr>
            <a:spLocks noGrp="1"/>
          </p:cNvSpPr>
          <p:nvPr>
            <p:ph type="ctrTitle"/>
          </p:nvPr>
        </p:nvSpPr>
        <p:spPr>
          <a:xfrm>
            <a:off x="722151" y="1740354"/>
            <a:ext cx="4666800" cy="3377292"/>
          </a:xfrm>
          <a:noFill/>
          <a:ln>
            <a:solidFill>
              <a:schemeClr val="bg1">
                <a:lumMod val="95000"/>
              </a:schemeClr>
            </a:solidFill>
          </a:ln>
          <a:effectLst>
            <a:outerShdw blurRad="50800" dist="38100" dir="2700000" algn="tl" rotWithShape="0">
              <a:prstClr val="black">
                <a:alpha val="40000"/>
              </a:prstClr>
            </a:outerShdw>
          </a:effectLst>
        </p:spPr>
        <p:txBody>
          <a:bodyPr vert="horz" lIns="243840" tIns="91440" rIns="243840" bIns="91440" rtlCol="0" anchor="ctr">
            <a:noAutofit/>
          </a:bodyPr>
          <a:lstStyle/>
          <a:p>
            <a:r>
              <a:rPr lang="en-GB" sz="2000" b="0" dirty="0">
                <a:effectLst>
                  <a:outerShdw blurRad="38100" dist="38100" dir="2700000" algn="tl">
                    <a:srgbClr val="000000">
                      <a:alpha val="43137"/>
                    </a:srgbClr>
                  </a:outerShdw>
                </a:effectLst>
              </a:rPr>
              <a:t>Kantar Report 2018</a:t>
            </a:r>
            <a:br>
              <a:rPr lang="en-GB" sz="2000" b="0" dirty="0">
                <a:effectLst>
                  <a:outerShdw blurRad="38100" dist="38100" dir="2700000" algn="tl">
                    <a:srgbClr val="000000">
                      <a:alpha val="43137"/>
                    </a:srgbClr>
                  </a:outerShdw>
                </a:effectLst>
              </a:rPr>
            </a:br>
            <a:br>
              <a:rPr lang="en-GB" sz="800" b="0" dirty="0">
                <a:effectLst>
                  <a:outerShdw blurRad="38100" dist="38100" dir="2700000" algn="tl">
                    <a:srgbClr val="000000">
                      <a:alpha val="43137"/>
                    </a:srgbClr>
                  </a:outerShdw>
                </a:effectLst>
              </a:rPr>
            </a:br>
            <a:r>
              <a:rPr lang="en-US" sz="2133" dirty="0">
                <a:effectLst>
                  <a:outerShdw blurRad="38100" dist="38100" dir="2700000" algn="tl">
                    <a:srgbClr val="000000">
                      <a:alpha val="43137"/>
                    </a:srgbClr>
                  </a:outerShdw>
                </a:effectLst>
              </a:rPr>
              <a:t>UBF Annual Survey to Track the Level of Trust in Banking Sector in UAE</a:t>
            </a:r>
            <a:br>
              <a:rPr lang="en-GB" sz="2667" dirty="0">
                <a:effectLst>
                  <a:outerShdw blurRad="38100" dist="38100" dir="2700000" algn="tl">
                    <a:srgbClr val="000000">
                      <a:alpha val="43137"/>
                    </a:srgbClr>
                  </a:outerShdw>
                </a:effectLst>
              </a:rPr>
            </a:br>
            <a:br>
              <a:rPr lang="en-GB" dirty="0">
                <a:effectLst>
                  <a:outerShdw blurRad="38100" dist="38100" dir="2700000" algn="tl">
                    <a:srgbClr val="000000">
                      <a:alpha val="43137"/>
                    </a:srgbClr>
                  </a:outerShdw>
                </a:effectLst>
              </a:rPr>
            </a:br>
            <a:r>
              <a:rPr lang="en-GB" sz="2000" dirty="0">
                <a:effectLst>
                  <a:outerShdw blurRad="38100" dist="38100" dir="2700000" algn="tl">
                    <a:srgbClr val="000000">
                      <a:alpha val="43137"/>
                    </a:srgbClr>
                  </a:outerShdw>
                </a:effectLst>
              </a:rPr>
              <a:t>Prepared by:</a:t>
            </a:r>
            <a:endParaRPr lang="en-GB" sz="1800" b="0" dirty="0">
              <a:effectLst>
                <a:outerShdw blurRad="38100" dist="38100" dir="2700000" algn="tl">
                  <a:srgbClr val="000000">
                    <a:alpha val="43137"/>
                  </a:srgbClr>
                </a:outerShdw>
              </a:effectLst>
            </a:endParaRPr>
          </a:p>
        </p:txBody>
      </p:sp>
      <p:pic>
        <p:nvPicPr>
          <p:cNvPr id="11" name="Picture 10"/>
          <p:cNvPicPr>
            <a:picLocks noChangeAspect="1"/>
          </p:cNvPicPr>
          <p:nvPr/>
        </p:nvPicPr>
        <p:blipFill rotWithShape="1">
          <a:blip r:embed="rId10">
            <a:extLst>
              <a:ext uri="{28A0092B-C50C-407E-A947-70E740481C1C}">
                <a14:useLocalDpi xmlns:a14="http://schemas.microsoft.com/office/drawing/2010/main" val="0"/>
              </a:ext>
            </a:extLst>
          </a:blip>
          <a:srcRect t="89076" r="89025"/>
          <a:stretch/>
        </p:blipFill>
        <p:spPr>
          <a:xfrm>
            <a:off x="637110" y="4858603"/>
            <a:ext cx="543423" cy="542119"/>
          </a:xfrm>
          <a:prstGeom prst="rect">
            <a:avLst/>
          </a:prstGeom>
          <a:effectLst>
            <a:outerShdw blurRad="50800" dist="38100" dir="18900000" algn="bl" rotWithShape="0">
              <a:prstClr val="black">
                <a:alpha val="40000"/>
              </a:prstClr>
            </a:outerShdw>
          </a:effectLst>
        </p:spPr>
      </p:pic>
      <p:pic>
        <p:nvPicPr>
          <p:cNvPr id="8" name="Picture 7"/>
          <p:cNvPicPr>
            <a:picLocks noChangeAspect="1"/>
          </p:cNvPicPr>
          <p:nvPr/>
        </p:nvPicPr>
        <p:blipFill rotWithShape="1">
          <a:blip r:embed="rId10">
            <a:extLst>
              <a:ext uri="{28A0092B-C50C-407E-A947-70E740481C1C}">
                <a14:useLocalDpi xmlns:a14="http://schemas.microsoft.com/office/drawing/2010/main" val="0"/>
              </a:ext>
            </a:extLst>
          </a:blip>
          <a:srcRect l="66618" t="2" b="66777"/>
          <a:stretch/>
        </p:blipFill>
        <p:spPr>
          <a:xfrm>
            <a:off x="4320386" y="1530598"/>
            <a:ext cx="1245441" cy="1242281"/>
          </a:xfrm>
          <a:prstGeom prst="rect">
            <a:avLst/>
          </a:prstGeom>
          <a:effectLst>
            <a:outerShdw blurRad="50800" dist="38100" dir="8100000" algn="tr" rotWithShape="0">
              <a:prstClr val="black">
                <a:alpha val="40000"/>
              </a:prstClr>
            </a:outerShdw>
          </a:effectLst>
        </p:spPr>
      </p:pic>
      <p:pic>
        <p:nvPicPr>
          <p:cNvPr id="10" name="Picture 9"/>
          <p:cNvPicPr>
            <a:picLocks noChangeAspect="1"/>
          </p:cNvPicPr>
          <p:nvPr/>
        </p:nvPicPr>
        <p:blipFill rotWithShape="1">
          <a:blip r:embed="rId11" cstate="print">
            <a:extLst>
              <a:ext uri="{28A0092B-C50C-407E-A947-70E740481C1C}">
                <a14:useLocalDpi xmlns:a14="http://schemas.microsoft.com/office/drawing/2010/main" val="0"/>
              </a:ext>
            </a:extLst>
          </a:blip>
          <a:srcRect t="25233" b="25233"/>
          <a:stretch/>
        </p:blipFill>
        <p:spPr>
          <a:xfrm>
            <a:off x="908821" y="376370"/>
            <a:ext cx="1380067" cy="483333"/>
          </a:xfrm>
          <a:prstGeom prst="rect">
            <a:avLst/>
          </a:prstGeom>
          <a:effectLst>
            <a:outerShdw blurRad="50800" dist="38100" dir="2700000" algn="tl" rotWithShape="0">
              <a:prstClr val="black">
                <a:alpha val="40000"/>
              </a:prstClr>
            </a:outerShdw>
          </a:effectLst>
        </p:spPr>
      </p:pic>
      <p:pic>
        <p:nvPicPr>
          <p:cNvPr id="13" name="Picture 12">
            <a:extLst>
              <a:ext uri="{FF2B5EF4-FFF2-40B4-BE49-F238E27FC236}">
                <a16:creationId xmlns:a16="http://schemas.microsoft.com/office/drawing/2014/main" id="{F22323C4-E9D4-46E3-8737-1CBEFF87EF8C}"/>
              </a:ext>
            </a:extLst>
          </p:cNvPr>
          <p:cNvPicPr>
            <a:picLocks noChangeAspect="1"/>
          </p:cNvPicPr>
          <p:nvPr>
            <p:custDataLst>
              <p:tags r:id="rId4"/>
            </p:custDataLst>
          </p:nvPr>
        </p:nvPicPr>
        <p:blipFill rotWithShape="1">
          <a:blip r:embed="rId12">
            <a:extLst>
              <a:ext uri="{28A0092B-C50C-407E-A947-70E740481C1C}">
                <a14:useLocalDpi xmlns:a14="http://schemas.microsoft.com/office/drawing/2010/main" val="0"/>
              </a:ext>
            </a:extLst>
          </a:blip>
          <a:srcRect l="1334" t="3387" r="1092" b="4058"/>
          <a:stretch/>
        </p:blipFill>
        <p:spPr>
          <a:xfrm>
            <a:off x="2701030" y="4217058"/>
            <a:ext cx="1177636" cy="227075"/>
          </a:xfrm>
          <a:prstGeom prst="rect">
            <a:avLst/>
          </a:prstGeom>
        </p:spPr>
      </p:pic>
    </p:spTree>
    <p:extLst>
      <p:ext uri="{BB962C8B-B14F-4D97-AF65-F5344CB8AC3E}">
        <p14:creationId xmlns:p14="http://schemas.microsoft.com/office/powerpoint/2010/main" val="35028049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solidFill>
                  <a:srgbClr val="000000"/>
                </a:solidFill>
              </a:rPr>
              <a:t>Trust Index Study, 2018</a:t>
            </a:r>
          </a:p>
        </p:txBody>
      </p:sp>
      <p:sp>
        <p:nvSpPr>
          <p:cNvPr id="3" name="Text Placeholder 2"/>
          <p:cNvSpPr>
            <a:spLocks noGrp="1"/>
          </p:cNvSpPr>
          <p:nvPr>
            <p:ph type="body" sz="quarter" idx="15"/>
          </p:nvPr>
        </p:nvSpPr>
        <p:spPr>
          <a:xfrm>
            <a:off x="669751" y="2312561"/>
            <a:ext cx="2489763" cy="1302221"/>
          </a:xfrm>
        </p:spPr>
        <p:txBody>
          <a:bodyPr/>
          <a:lstStyle/>
          <a:p>
            <a:r>
              <a:rPr lang="en-US" sz="2400" dirty="0">
                <a:solidFill>
                  <a:sysClr val="windowText" lastClr="000000"/>
                </a:solidFill>
                <a:latin typeface="Verdana" charset="0"/>
              </a:rPr>
              <a:t>Satisfaction with Own Bank</a:t>
            </a:r>
          </a:p>
        </p:txBody>
      </p:sp>
      <p:sp>
        <p:nvSpPr>
          <p:cNvPr id="4" name="Text Placeholder 3"/>
          <p:cNvSpPr>
            <a:spLocks noGrp="1"/>
          </p:cNvSpPr>
          <p:nvPr>
            <p:ph type="body" sz="quarter" idx="16"/>
          </p:nvPr>
        </p:nvSpPr>
        <p:spPr/>
        <p:txBody>
          <a:bodyPr/>
          <a:lstStyle/>
          <a:p>
            <a:endParaRPr lang="en-US" dirty="0"/>
          </a:p>
        </p:txBody>
      </p:sp>
      <p:sp>
        <p:nvSpPr>
          <p:cNvPr id="6" name="TextBox 5"/>
          <p:cNvSpPr txBox="1"/>
          <p:nvPr/>
        </p:nvSpPr>
        <p:spPr>
          <a:xfrm>
            <a:off x="3657603" y="1288488"/>
            <a:ext cx="771525" cy="2769989"/>
          </a:xfrm>
          <a:prstGeom prst="rect">
            <a:avLst/>
          </a:prstGeom>
          <a:noFill/>
        </p:spPr>
        <p:txBody>
          <a:bodyPr wrap="square" lIns="0" tIns="0" rIns="0" bIns="0" rtlCol="0" anchor="ctr">
            <a:spAutoFit/>
          </a:bodyPr>
          <a:lstStyle/>
          <a:p>
            <a:pPr algn="ctr"/>
            <a:r>
              <a:rPr lang="en-US" sz="18000" dirty="0">
                <a:solidFill>
                  <a:srgbClr val="000000"/>
                </a:solidFill>
              </a:rPr>
              <a:t>3</a:t>
            </a:r>
          </a:p>
        </p:txBody>
      </p:sp>
      <p:pic>
        <p:nvPicPr>
          <p:cNvPr id="7" name="Picture Placeholder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6000" y="1667077"/>
            <a:ext cx="4514850" cy="3749040"/>
          </a:xfrm>
          <a:custGeom>
            <a:avLst/>
            <a:gdLst>
              <a:gd name="connsiteX0" fmla="*/ 2528711 w 6359325"/>
              <a:gd name="connsiteY0" fmla="*/ 4774276 h 5643531"/>
              <a:gd name="connsiteX1" fmla="*/ 2963338 w 6359325"/>
              <a:gd name="connsiteY1" fmla="*/ 5208903 h 5643531"/>
              <a:gd name="connsiteX2" fmla="*/ 2528711 w 6359325"/>
              <a:gd name="connsiteY2" fmla="*/ 5643531 h 5643531"/>
              <a:gd name="connsiteX3" fmla="*/ 2094084 w 6359325"/>
              <a:gd name="connsiteY3" fmla="*/ 5208903 h 5643531"/>
              <a:gd name="connsiteX4" fmla="*/ 2528711 w 6359325"/>
              <a:gd name="connsiteY4" fmla="*/ 4774276 h 5643531"/>
              <a:gd name="connsiteX5" fmla="*/ 2572460 w 6359325"/>
              <a:gd name="connsiteY5" fmla="*/ 3576537 h 5643531"/>
              <a:gd name="connsiteX6" fmla="*/ 2838976 w 6359325"/>
              <a:gd name="connsiteY6" fmla="*/ 3686931 h 5643531"/>
              <a:gd name="connsiteX7" fmla="*/ 2838976 w 6359325"/>
              <a:gd name="connsiteY7" fmla="*/ 4219966 h 5643531"/>
              <a:gd name="connsiteX8" fmla="*/ 1774698 w 6359325"/>
              <a:gd name="connsiteY8" fmla="*/ 5284245 h 5643531"/>
              <a:gd name="connsiteX9" fmla="*/ 1241664 w 6359325"/>
              <a:gd name="connsiteY9" fmla="*/ 5284245 h 5643531"/>
              <a:gd name="connsiteX10" fmla="*/ 1241664 w 6359325"/>
              <a:gd name="connsiteY10" fmla="*/ 4751211 h 5643531"/>
              <a:gd name="connsiteX11" fmla="*/ 2305943 w 6359325"/>
              <a:gd name="connsiteY11" fmla="*/ 3686931 h 5643531"/>
              <a:gd name="connsiteX12" fmla="*/ 2572460 w 6359325"/>
              <a:gd name="connsiteY12" fmla="*/ 3576537 h 5643531"/>
              <a:gd name="connsiteX13" fmla="*/ 5607073 w 6359325"/>
              <a:gd name="connsiteY13" fmla="*/ 2826232 h 5643531"/>
              <a:gd name="connsiteX14" fmla="*/ 5873590 w 6359325"/>
              <a:gd name="connsiteY14" fmla="*/ 2936627 h 5643531"/>
              <a:gd name="connsiteX15" fmla="*/ 5873589 w 6359325"/>
              <a:gd name="connsiteY15" fmla="*/ 3469661 h 5643531"/>
              <a:gd name="connsiteX16" fmla="*/ 4809309 w 6359325"/>
              <a:gd name="connsiteY16" fmla="*/ 4533940 h 5643531"/>
              <a:gd name="connsiteX17" fmla="*/ 4276276 w 6359325"/>
              <a:gd name="connsiteY17" fmla="*/ 4533940 h 5643531"/>
              <a:gd name="connsiteX18" fmla="*/ 4276277 w 6359325"/>
              <a:gd name="connsiteY18" fmla="*/ 4000906 h 5643531"/>
              <a:gd name="connsiteX19" fmla="*/ 5340557 w 6359325"/>
              <a:gd name="connsiteY19" fmla="*/ 2936627 h 5643531"/>
              <a:gd name="connsiteX20" fmla="*/ 5607073 w 6359325"/>
              <a:gd name="connsiteY20" fmla="*/ 2826232 h 5643531"/>
              <a:gd name="connsiteX21" fmla="*/ 5927979 w 6359325"/>
              <a:gd name="connsiteY21" fmla="*/ 1361596 h 5643531"/>
              <a:gd name="connsiteX22" fmla="*/ 6194495 w 6359325"/>
              <a:gd name="connsiteY22" fmla="*/ 1471991 h 5643531"/>
              <a:gd name="connsiteX23" fmla="*/ 6194495 w 6359325"/>
              <a:gd name="connsiteY23" fmla="*/ 2005024 h 5643531"/>
              <a:gd name="connsiteX24" fmla="*/ 3362161 w 6359325"/>
              <a:gd name="connsiteY24" fmla="*/ 4837358 h 5643531"/>
              <a:gd name="connsiteX25" fmla="*/ 2829129 w 6359325"/>
              <a:gd name="connsiteY25" fmla="*/ 4837357 h 5643531"/>
              <a:gd name="connsiteX26" fmla="*/ 2829129 w 6359325"/>
              <a:gd name="connsiteY26" fmla="*/ 4304324 h 5643531"/>
              <a:gd name="connsiteX27" fmla="*/ 5661462 w 6359325"/>
              <a:gd name="connsiteY27" fmla="*/ 1471991 h 5643531"/>
              <a:gd name="connsiteX28" fmla="*/ 5927979 w 6359325"/>
              <a:gd name="connsiteY28" fmla="*/ 1361596 h 5643531"/>
              <a:gd name="connsiteX29" fmla="*/ 4033214 w 6359325"/>
              <a:gd name="connsiteY29" fmla="*/ 943370 h 5643531"/>
              <a:gd name="connsiteX30" fmla="*/ 4299730 w 6359325"/>
              <a:gd name="connsiteY30" fmla="*/ 1053766 h 5643531"/>
              <a:gd name="connsiteX31" fmla="*/ 4299730 w 6359325"/>
              <a:gd name="connsiteY31" fmla="*/ 1586799 h 5643531"/>
              <a:gd name="connsiteX32" fmla="*/ 3373231 w 6359325"/>
              <a:gd name="connsiteY32" fmla="*/ 2513298 h 5643531"/>
              <a:gd name="connsiteX33" fmla="*/ 3034728 w 6359325"/>
              <a:gd name="connsiteY33" fmla="*/ 2616793 h 5643531"/>
              <a:gd name="connsiteX34" fmla="*/ 2978017 w 6359325"/>
              <a:gd name="connsiteY34" fmla="*/ 2599987 h 5643531"/>
              <a:gd name="connsiteX35" fmla="*/ 2996907 w 6359325"/>
              <a:gd name="connsiteY35" fmla="*/ 2663728 h 5643531"/>
              <a:gd name="connsiteX36" fmla="*/ 2893413 w 6359325"/>
              <a:gd name="connsiteY36" fmla="*/ 3002233 h 5643531"/>
              <a:gd name="connsiteX37" fmla="*/ 1829134 w 6359325"/>
              <a:gd name="connsiteY37" fmla="*/ 4066512 h 5643531"/>
              <a:gd name="connsiteX38" fmla="*/ 1296100 w 6359325"/>
              <a:gd name="connsiteY38" fmla="*/ 4066512 h 5643531"/>
              <a:gd name="connsiteX39" fmla="*/ 1296101 w 6359325"/>
              <a:gd name="connsiteY39" fmla="*/ 3533479 h 5643531"/>
              <a:gd name="connsiteX40" fmla="*/ 2360380 w 6359325"/>
              <a:gd name="connsiteY40" fmla="*/ 2469200 h 5643531"/>
              <a:gd name="connsiteX41" fmla="*/ 2626896 w 6359325"/>
              <a:gd name="connsiteY41" fmla="*/ 2358805 h 5643531"/>
              <a:gd name="connsiteX42" fmla="*/ 2698884 w 6359325"/>
              <a:gd name="connsiteY42" fmla="*/ 2365705 h 5643531"/>
              <a:gd name="connsiteX43" fmla="*/ 2755594 w 6359325"/>
              <a:gd name="connsiteY43" fmla="*/ 2382511 h 5643531"/>
              <a:gd name="connsiteX44" fmla="*/ 2736704 w 6359325"/>
              <a:gd name="connsiteY44" fmla="*/ 2318769 h 5643531"/>
              <a:gd name="connsiteX45" fmla="*/ 2840198 w 6359325"/>
              <a:gd name="connsiteY45" fmla="*/ 1980265 h 5643531"/>
              <a:gd name="connsiteX46" fmla="*/ 3766697 w 6359325"/>
              <a:gd name="connsiteY46" fmla="*/ 1053766 h 5643531"/>
              <a:gd name="connsiteX47" fmla="*/ 4033214 w 6359325"/>
              <a:gd name="connsiteY47" fmla="*/ 943370 h 5643531"/>
              <a:gd name="connsiteX48" fmla="*/ 3209244 w 6359325"/>
              <a:gd name="connsiteY48" fmla="*/ 607151 h 5643531"/>
              <a:gd name="connsiteX49" fmla="*/ 3475760 w 6359325"/>
              <a:gd name="connsiteY49" fmla="*/ 717545 h 5643531"/>
              <a:gd name="connsiteX50" fmla="*/ 3475760 w 6359325"/>
              <a:gd name="connsiteY50" fmla="*/ 1250579 h 5643531"/>
              <a:gd name="connsiteX51" fmla="*/ 643427 w 6359325"/>
              <a:gd name="connsiteY51" fmla="*/ 4082912 h 5643531"/>
              <a:gd name="connsiteX52" fmla="*/ 110395 w 6359325"/>
              <a:gd name="connsiteY52" fmla="*/ 4082913 h 5643531"/>
              <a:gd name="connsiteX53" fmla="*/ 110395 w 6359325"/>
              <a:gd name="connsiteY53" fmla="*/ 3549880 h 5643531"/>
              <a:gd name="connsiteX54" fmla="*/ 2942728 w 6359325"/>
              <a:gd name="connsiteY54" fmla="*/ 717546 h 5643531"/>
              <a:gd name="connsiteX55" fmla="*/ 3209244 w 6359325"/>
              <a:gd name="connsiteY55" fmla="*/ 607151 h 5643531"/>
              <a:gd name="connsiteX56" fmla="*/ 5982415 w 6359325"/>
              <a:gd name="connsiteY56" fmla="*/ 156125 h 5643531"/>
              <a:gd name="connsiteX57" fmla="*/ 6248932 w 6359325"/>
              <a:gd name="connsiteY57" fmla="*/ 266519 h 5643531"/>
              <a:gd name="connsiteX58" fmla="*/ 6248931 w 6359325"/>
              <a:gd name="connsiteY58" fmla="*/ 799553 h 5643531"/>
              <a:gd name="connsiteX59" fmla="*/ 3416597 w 6359325"/>
              <a:gd name="connsiteY59" fmla="*/ 3631887 h 5643531"/>
              <a:gd name="connsiteX60" fmla="*/ 2883565 w 6359325"/>
              <a:gd name="connsiteY60" fmla="*/ 3631887 h 5643531"/>
              <a:gd name="connsiteX61" fmla="*/ 2883565 w 6359325"/>
              <a:gd name="connsiteY61" fmla="*/ 3098853 h 5643531"/>
              <a:gd name="connsiteX62" fmla="*/ 5715898 w 6359325"/>
              <a:gd name="connsiteY62" fmla="*/ 266520 h 5643531"/>
              <a:gd name="connsiteX63" fmla="*/ 5982415 w 6359325"/>
              <a:gd name="connsiteY63" fmla="*/ 156125 h 5643531"/>
              <a:gd name="connsiteX64" fmla="*/ 3886498 w 6359325"/>
              <a:gd name="connsiteY64" fmla="*/ 0 h 5643531"/>
              <a:gd name="connsiteX65" fmla="*/ 4321125 w 6359325"/>
              <a:gd name="connsiteY65" fmla="*/ 434627 h 5643531"/>
              <a:gd name="connsiteX66" fmla="*/ 3886498 w 6359325"/>
              <a:gd name="connsiteY66" fmla="*/ 869253 h 5643531"/>
              <a:gd name="connsiteX67" fmla="*/ 3451871 w 6359325"/>
              <a:gd name="connsiteY67" fmla="*/ 434627 h 5643531"/>
              <a:gd name="connsiteX68" fmla="*/ 3886498 w 6359325"/>
              <a:gd name="connsiteY68" fmla="*/ 0 h 5643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6359325" h="5643531">
                <a:moveTo>
                  <a:pt x="2528711" y="4774276"/>
                </a:moveTo>
                <a:cubicBezTo>
                  <a:pt x="2768748" y="4774276"/>
                  <a:pt x="2963337" y="4968865"/>
                  <a:pt x="2963338" y="5208903"/>
                </a:cubicBezTo>
                <a:cubicBezTo>
                  <a:pt x="2963337" y="5448941"/>
                  <a:pt x="2768748" y="5643531"/>
                  <a:pt x="2528711" y="5643531"/>
                </a:cubicBezTo>
                <a:cubicBezTo>
                  <a:pt x="2288672" y="5643530"/>
                  <a:pt x="2094083" y="5448941"/>
                  <a:pt x="2094084" y="5208903"/>
                </a:cubicBezTo>
                <a:cubicBezTo>
                  <a:pt x="2094083" y="4968865"/>
                  <a:pt x="2288672" y="4774276"/>
                  <a:pt x="2528711" y="4774276"/>
                </a:cubicBezTo>
                <a:close/>
                <a:moveTo>
                  <a:pt x="2572460" y="3576537"/>
                </a:moveTo>
                <a:cubicBezTo>
                  <a:pt x="2668920" y="3576538"/>
                  <a:pt x="2765380" y="3613335"/>
                  <a:pt x="2838976" y="3686931"/>
                </a:cubicBezTo>
                <a:cubicBezTo>
                  <a:pt x="2986169" y="3834126"/>
                  <a:pt x="2986169" y="4072773"/>
                  <a:pt x="2838976" y="4219966"/>
                </a:cubicBezTo>
                <a:lnTo>
                  <a:pt x="1774698" y="5284245"/>
                </a:lnTo>
                <a:cubicBezTo>
                  <a:pt x="1627504" y="5431438"/>
                  <a:pt x="1388857" y="5431438"/>
                  <a:pt x="1241664" y="5284245"/>
                </a:cubicBezTo>
                <a:cubicBezTo>
                  <a:pt x="1094471" y="5137052"/>
                  <a:pt x="1094471" y="4898405"/>
                  <a:pt x="1241664" y="4751211"/>
                </a:cubicBezTo>
                <a:lnTo>
                  <a:pt x="2305943" y="3686931"/>
                </a:lnTo>
                <a:cubicBezTo>
                  <a:pt x="2379540" y="3613335"/>
                  <a:pt x="2476000" y="3576538"/>
                  <a:pt x="2572460" y="3576537"/>
                </a:cubicBezTo>
                <a:close/>
                <a:moveTo>
                  <a:pt x="5607073" y="2826232"/>
                </a:moveTo>
                <a:cubicBezTo>
                  <a:pt x="5703532" y="2826232"/>
                  <a:pt x="5799993" y="2863030"/>
                  <a:pt x="5873590" y="2936627"/>
                </a:cubicBezTo>
                <a:cubicBezTo>
                  <a:pt x="6020783" y="3083820"/>
                  <a:pt x="6020783" y="3322467"/>
                  <a:pt x="5873589" y="3469661"/>
                </a:cubicBezTo>
                <a:lnTo>
                  <a:pt x="4809309" y="4533940"/>
                </a:lnTo>
                <a:cubicBezTo>
                  <a:pt x="4662117" y="4681132"/>
                  <a:pt x="4423469" y="4681133"/>
                  <a:pt x="4276276" y="4533940"/>
                </a:cubicBezTo>
                <a:cubicBezTo>
                  <a:pt x="4129084" y="4386746"/>
                  <a:pt x="4129083" y="4148100"/>
                  <a:pt x="4276277" y="4000906"/>
                </a:cubicBezTo>
                <a:lnTo>
                  <a:pt x="5340557" y="2936627"/>
                </a:lnTo>
                <a:cubicBezTo>
                  <a:pt x="5414153" y="2863030"/>
                  <a:pt x="5510612" y="2826232"/>
                  <a:pt x="5607073" y="2826232"/>
                </a:cubicBezTo>
                <a:close/>
                <a:moveTo>
                  <a:pt x="5927979" y="1361596"/>
                </a:moveTo>
                <a:cubicBezTo>
                  <a:pt x="6024438" y="1361596"/>
                  <a:pt x="6120899" y="1398394"/>
                  <a:pt x="6194495" y="1471991"/>
                </a:cubicBezTo>
                <a:cubicBezTo>
                  <a:pt x="6341688" y="1619184"/>
                  <a:pt x="6341688" y="1857831"/>
                  <a:pt x="6194495" y="2005024"/>
                </a:cubicBezTo>
                <a:lnTo>
                  <a:pt x="3362161" y="4837358"/>
                </a:lnTo>
                <a:cubicBezTo>
                  <a:pt x="3214968" y="4984551"/>
                  <a:pt x="2976322" y="4984550"/>
                  <a:pt x="2829129" y="4837357"/>
                </a:cubicBezTo>
                <a:cubicBezTo>
                  <a:pt x="2681936" y="4690164"/>
                  <a:pt x="2681936" y="4451517"/>
                  <a:pt x="2829129" y="4304324"/>
                </a:cubicBezTo>
                <a:lnTo>
                  <a:pt x="5661462" y="1471991"/>
                </a:lnTo>
                <a:cubicBezTo>
                  <a:pt x="5735058" y="1398394"/>
                  <a:pt x="5831518" y="1361596"/>
                  <a:pt x="5927979" y="1361596"/>
                </a:cubicBezTo>
                <a:close/>
                <a:moveTo>
                  <a:pt x="4033214" y="943370"/>
                </a:moveTo>
                <a:cubicBezTo>
                  <a:pt x="4129674" y="943371"/>
                  <a:pt x="4226134" y="980169"/>
                  <a:pt x="4299730" y="1053766"/>
                </a:cubicBezTo>
                <a:cubicBezTo>
                  <a:pt x="4446923" y="1200959"/>
                  <a:pt x="4446924" y="1439605"/>
                  <a:pt x="4299730" y="1586799"/>
                </a:cubicBezTo>
                <a:lnTo>
                  <a:pt x="3373231" y="2513298"/>
                </a:lnTo>
                <a:cubicBezTo>
                  <a:pt x="3281235" y="2605294"/>
                  <a:pt x="3153516" y="2639792"/>
                  <a:pt x="3034728" y="2616793"/>
                </a:cubicBezTo>
                <a:lnTo>
                  <a:pt x="2978017" y="2599987"/>
                </a:lnTo>
                <a:lnTo>
                  <a:pt x="2996907" y="2663728"/>
                </a:lnTo>
                <a:cubicBezTo>
                  <a:pt x="3019907" y="2782518"/>
                  <a:pt x="2985408" y="2910238"/>
                  <a:pt x="2893413" y="3002233"/>
                </a:cubicBezTo>
                <a:lnTo>
                  <a:pt x="1829134" y="4066512"/>
                </a:lnTo>
                <a:cubicBezTo>
                  <a:pt x="1681941" y="4213705"/>
                  <a:pt x="1443293" y="4213705"/>
                  <a:pt x="1296100" y="4066512"/>
                </a:cubicBezTo>
                <a:cubicBezTo>
                  <a:pt x="1148908" y="3919319"/>
                  <a:pt x="1148908" y="3680672"/>
                  <a:pt x="1296101" y="3533479"/>
                </a:cubicBezTo>
                <a:lnTo>
                  <a:pt x="2360380" y="2469200"/>
                </a:lnTo>
                <a:cubicBezTo>
                  <a:pt x="2433976" y="2395603"/>
                  <a:pt x="2530436" y="2358805"/>
                  <a:pt x="2626896" y="2358805"/>
                </a:cubicBezTo>
                <a:cubicBezTo>
                  <a:pt x="2651011" y="2358805"/>
                  <a:pt x="2675127" y="2361105"/>
                  <a:pt x="2698884" y="2365705"/>
                </a:cubicBezTo>
                <a:lnTo>
                  <a:pt x="2755594" y="2382511"/>
                </a:lnTo>
                <a:lnTo>
                  <a:pt x="2736704" y="2318769"/>
                </a:lnTo>
                <a:cubicBezTo>
                  <a:pt x="2713705" y="2199980"/>
                  <a:pt x="2748203" y="2072260"/>
                  <a:pt x="2840198" y="1980265"/>
                </a:cubicBezTo>
                <a:lnTo>
                  <a:pt x="3766697" y="1053766"/>
                </a:lnTo>
                <a:cubicBezTo>
                  <a:pt x="3840294" y="980169"/>
                  <a:pt x="3936754" y="943371"/>
                  <a:pt x="4033214" y="943370"/>
                </a:cubicBezTo>
                <a:close/>
                <a:moveTo>
                  <a:pt x="3209244" y="607151"/>
                </a:moveTo>
                <a:cubicBezTo>
                  <a:pt x="3305704" y="607150"/>
                  <a:pt x="3402164" y="643949"/>
                  <a:pt x="3475760" y="717545"/>
                </a:cubicBezTo>
                <a:cubicBezTo>
                  <a:pt x="3622953" y="864738"/>
                  <a:pt x="3622953" y="1103386"/>
                  <a:pt x="3475760" y="1250579"/>
                </a:cubicBezTo>
                <a:lnTo>
                  <a:pt x="643427" y="4082912"/>
                </a:lnTo>
                <a:cubicBezTo>
                  <a:pt x="496234" y="4230106"/>
                  <a:pt x="257587" y="4230106"/>
                  <a:pt x="110395" y="4082913"/>
                </a:cubicBezTo>
                <a:cubicBezTo>
                  <a:pt x="-36798" y="3935720"/>
                  <a:pt x="-36799" y="3697072"/>
                  <a:pt x="110395" y="3549880"/>
                </a:cubicBezTo>
                <a:lnTo>
                  <a:pt x="2942728" y="717546"/>
                </a:lnTo>
                <a:cubicBezTo>
                  <a:pt x="3016324" y="643949"/>
                  <a:pt x="3112785" y="607151"/>
                  <a:pt x="3209244" y="607151"/>
                </a:cubicBezTo>
                <a:close/>
                <a:moveTo>
                  <a:pt x="5982415" y="156125"/>
                </a:moveTo>
                <a:cubicBezTo>
                  <a:pt x="6078875" y="156125"/>
                  <a:pt x="6175335" y="192923"/>
                  <a:pt x="6248932" y="266519"/>
                </a:cubicBezTo>
                <a:cubicBezTo>
                  <a:pt x="6396124" y="413713"/>
                  <a:pt x="6396124" y="652360"/>
                  <a:pt x="6248931" y="799553"/>
                </a:cubicBezTo>
                <a:lnTo>
                  <a:pt x="3416597" y="3631887"/>
                </a:lnTo>
                <a:cubicBezTo>
                  <a:pt x="3269404" y="3779080"/>
                  <a:pt x="3030758" y="3779079"/>
                  <a:pt x="2883565" y="3631887"/>
                </a:cubicBezTo>
                <a:cubicBezTo>
                  <a:pt x="2736373" y="3484694"/>
                  <a:pt x="2736372" y="3246046"/>
                  <a:pt x="2883565" y="3098853"/>
                </a:cubicBezTo>
                <a:lnTo>
                  <a:pt x="5715898" y="266520"/>
                </a:lnTo>
                <a:cubicBezTo>
                  <a:pt x="5789494" y="192923"/>
                  <a:pt x="5885955" y="156125"/>
                  <a:pt x="5982415" y="156125"/>
                </a:cubicBezTo>
                <a:close/>
                <a:moveTo>
                  <a:pt x="3886498" y="0"/>
                </a:moveTo>
                <a:cubicBezTo>
                  <a:pt x="4126536" y="0"/>
                  <a:pt x="4321125" y="194589"/>
                  <a:pt x="4321125" y="434627"/>
                </a:cubicBezTo>
                <a:cubicBezTo>
                  <a:pt x="4321125" y="674665"/>
                  <a:pt x="4126536" y="869254"/>
                  <a:pt x="3886498" y="869253"/>
                </a:cubicBezTo>
                <a:cubicBezTo>
                  <a:pt x="3646459" y="869254"/>
                  <a:pt x="3451870" y="674665"/>
                  <a:pt x="3451871" y="434627"/>
                </a:cubicBezTo>
                <a:cubicBezTo>
                  <a:pt x="3451870" y="194589"/>
                  <a:pt x="3646459" y="0"/>
                  <a:pt x="3886498" y="0"/>
                </a:cubicBezTo>
                <a:close/>
              </a:path>
            </a:pathLst>
          </a:custGeom>
        </p:spPr>
      </p:pic>
    </p:spTree>
    <p:extLst>
      <p:ext uri="{BB962C8B-B14F-4D97-AF65-F5344CB8AC3E}">
        <p14:creationId xmlns:p14="http://schemas.microsoft.com/office/powerpoint/2010/main" val="690956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2"/>
            </p:custDataLst>
            <p:extLst/>
          </p:nvPr>
        </p:nvGraphicFramePr>
        <p:xfrm>
          <a:off x="3177" y="1589"/>
          <a:ext cx="1587" cy="1587"/>
        </p:xfrm>
        <a:graphic>
          <a:graphicData uri="http://schemas.openxmlformats.org/presentationml/2006/ole">
            <mc:AlternateContent xmlns:mc="http://schemas.openxmlformats.org/markup-compatibility/2006">
              <mc:Choice xmlns:v="urn:schemas-microsoft-com:vml" Requires="v">
                <p:oleObj spid="_x0000_s6159" name="think-cell Slide" r:id="rId5" imgW="270" imgH="270" progId="TCLayout.ActiveDocument.1">
                  <p:embed/>
                </p:oleObj>
              </mc:Choice>
              <mc:Fallback>
                <p:oleObj name="think-cell Slide" r:id="rId5" imgW="270" imgH="270" progId="TCLayout.ActiveDocument.1">
                  <p:embed/>
                  <p:pic>
                    <p:nvPicPr>
                      <p:cNvPr id="5" name="Object 4" hidden="1"/>
                      <p:cNvPicPr/>
                      <p:nvPr/>
                    </p:nvPicPr>
                    <p:blipFill>
                      <a:blip r:embed="rId6"/>
                      <a:stretch>
                        <a:fillRect/>
                      </a:stretch>
                    </p:blipFill>
                    <p:spPr>
                      <a:xfrm>
                        <a:off x="3177" y="1589"/>
                        <a:ext cx="1587" cy="1587"/>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07A0FE74-B93E-4258-A911-009D92F68D4E}"/>
              </a:ext>
            </a:extLst>
          </p:cNvPr>
          <p:cNvSpPr/>
          <p:nvPr>
            <p:custDataLst>
              <p:tags r:id="rId3"/>
            </p:custDataLst>
          </p:nvPr>
        </p:nvSpPr>
        <p:spPr>
          <a:xfrm>
            <a:off x="0" y="0"/>
            <a:ext cx="211667" cy="211667"/>
          </a:xfrm>
          <a:prstGeom prst="rect">
            <a:avLst/>
          </a:prstGeom>
          <a:solidFill>
            <a:schemeClr val="accent3"/>
          </a:solid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t" anchorCtr="0">
            <a:noAutofit/>
          </a:bodyPr>
          <a:lstStyle/>
          <a:p>
            <a:pPr algn="ctr"/>
            <a:endParaRPr lang="en-US" sz="2400" dirty="0" err="1">
              <a:latin typeface="Verdana" panose="020B0604030504040204" pitchFamily="34" charset="0"/>
              <a:ea typeface="+mj-ea"/>
              <a:cs typeface="+mj-cs"/>
              <a:sym typeface="Verdana" panose="020B0604030504040204" pitchFamily="34" charset="0"/>
            </a:endParaRPr>
          </a:p>
        </p:txBody>
      </p:sp>
      <p:sp>
        <p:nvSpPr>
          <p:cNvPr id="2" name="Title 1"/>
          <p:cNvSpPr>
            <a:spLocks noGrp="1"/>
          </p:cNvSpPr>
          <p:nvPr>
            <p:ph type="title"/>
          </p:nvPr>
        </p:nvSpPr>
        <p:spPr>
          <a:xfrm>
            <a:off x="359999" y="180264"/>
            <a:ext cx="11466875" cy="404119"/>
          </a:xfrm>
        </p:spPr>
        <p:txBody>
          <a:bodyPr/>
          <a:lstStyle/>
          <a:p>
            <a:r>
              <a:rPr lang="en-US" dirty="0">
                <a:solidFill>
                  <a:schemeClr val="tx1">
                    <a:lumMod val="95000"/>
                    <a:lumOff val="5000"/>
                  </a:schemeClr>
                </a:solidFill>
              </a:rPr>
              <a:t>Banks are generally doing a great job in meeting the expectations of their customers</a:t>
            </a:r>
          </a:p>
        </p:txBody>
      </p:sp>
      <p:sp>
        <p:nvSpPr>
          <p:cNvPr id="6" name="Text Placeholder 5">
            <a:extLst>
              <a:ext uri="{FF2B5EF4-FFF2-40B4-BE49-F238E27FC236}">
                <a16:creationId xmlns:a16="http://schemas.microsoft.com/office/drawing/2014/main" id="{2B6B202D-D1F7-4721-93D6-0714FCA3AE06}"/>
              </a:ext>
            </a:extLst>
          </p:cNvPr>
          <p:cNvSpPr>
            <a:spLocks noGrp="1"/>
          </p:cNvSpPr>
          <p:nvPr>
            <p:ph type="body" sz="quarter" idx="17"/>
          </p:nvPr>
        </p:nvSpPr>
        <p:spPr>
          <a:xfrm>
            <a:off x="357188" y="1071016"/>
            <a:ext cx="11477331" cy="396875"/>
          </a:xfrm>
        </p:spPr>
        <p:txBody>
          <a:bodyPr/>
          <a:lstStyle/>
          <a:p>
            <a:r>
              <a:rPr lang="en-US" sz="1800" dirty="0"/>
              <a:t>95% of UAE retail banking customers are satisfied with the performance of their main bank. Further, almost all (93%) would prefer them over other banks</a:t>
            </a:r>
          </a:p>
        </p:txBody>
      </p:sp>
      <p:sp>
        <p:nvSpPr>
          <p:cNvPr id="8" name="Slide Number Placeholder 7"/>
          <p:cNvSpPr>
            <a:spLocks noGrp="1"/>
          </p:cNvSpPr>
          <p:nvPr>
            <p:ph type="sldNum" sz="quarter" idx="4294967295"/>
          </p:nvPr>
        </p:nvSpPr>
        <p:spPr>
          <a:xfrm>
            <a:off x="11518900" y="6324600"/>
            <a:ext cx="673100" cy="250825"/>
          </a:xfrm>
        </p:spPr>
        <p:txBody>
          <a:bodyPr/>
          <a:lstStyle/>
          <a:p>
            <a:fld id="{9784CBA3-D598-4B1F-BAA3-EE14B5154290}" type="slidenum">
              <a:rPr lang="en-AU" smtClean="0"/>
              <a:pPr/>
              <a:t>11</a:t>
            </a:fld>
            <a:endParaRPr lang="en-AU" dirty="0"/>
          </a:p>
        </p:txBody>
      </p:sp>
      <p:graphicFrame>
        <p:nvGraphicFramePr>
          <p:cNvPr id="13" name="Object 42"/>
          <p:cNvGraphicFramePr>
            <a:graphicFrameLocks/>
          </p:cNvGraphicFramePr>
          <p:nvPr>
            <p:extLst/>
          </p:nvPr>
        </p:nvGraphicFramePr>
        <p:xfrm>
          <a:off x="474854" y="1922664"/>
          <a:ext cx="4030663" cy="3797981"/>
        </p:xfrm>
        <a:graphic>
          <a:graphicData uri="http://schemas.openxmlformats.org/drawingml/2006/chart">
            <c:chart xmlns:c="http://schemas.openxmlformats.org/drawingml/2006/chart" xmlns:r="http://schemas.openxmlformats.org/officeDocument/2006/relationships" r:id="rId7"/>
          </a:graphicData>
        </a:graphic>
      </p:graphicFrame>
      <p:sp>
        <p:nvSpPr>
          <p:cNvPr id="19" name="TextBox 18"/>
          <p:cNvSpPr txBox="1"/>
          <p:nvPr/>
        </p:nvSpPr>
        <p:spPr>
          <a:xfrm>
            <a:off x="513309" y="2142627"/>
            <a:ext cx="2100875" cy="968767"/>
          </a:xfrm>
          <a:prstGeom prst="rect">
            <a:avLst/>
          </a:prstGeom>
          <a:noFill/>
          <a:ln>
            <a:noFill/>
          </a:ln>
        </p:spPr>
        <p:txBody>
          <a:bodyPr wrap="square" lIns="90000" tIns="90000" rIns="0" bIns="0" rtlCol="0" anchor="t">
            <a:noAutofit/>
          </a:bodyPr>
          <a:lstStyle>
            <a:defPPr>
              <a:defRPr lang="en-US"/>
            </a:defPPr>
            <a:lvl1pPr>
              <a:defRPr sz="1300" b="1">
                <a:solidFill>
                  <a:srgbClr val="333333"/>
                </a:solidFill>
              </a:defRPr>
            </a:lvl1pPr>
          </a:lstStyle>
          <a:p>
            <a:r>
              <a:rPr lang="en-AU" sz="1200" dirty="0">
                <a:latin typeface="Verdana"/>
              </a:rPr>
              <a:t>Overall </a:t>
            </a:r>
          </a:p>
          <a:p>
            <a:r>
              <a:rPr lang="en-AU" sz="1200" dirty="0">
                <a:latin typeface="Verdana"/>
              </a:rPr>
              <a:t>Performance</a:t>
            </a:r>
          </a:p>
        </p:txBody>
      </p:sp>
      <p:sp>
        <p:nvSpPr>
          <p:cNvPr id="35" name="TextBox 34"/>
          <p:cNvSpPr txBox="1"/>
          <p:nvPr/>
        </p:nvSpPr>
        <p:spPr>
          <a:xfrm>
            <a:off x="8635929" y="5723293"/>
            <a:ext cx="3162300" cy="215444"/>
          </a:xfrm>
          <a:prstGeom prst="rect">
            <a:avLst/>
          </a:prstGeom>
          <a:noFill/>
        </p:spPr>
        <p:txBody>
          <a:bodyPr wrap="square" rtlCol="0">
            <a:spAutoFit/>
          </a:bodyPr>
          <a:lstStyle/>
          <a:p>
            <a:pPr algn="r"/>
            <a:r>
              <a:rPr lang="en-US" sz="800" i="1" dirty="0">
                <a:solidFill>
                  <a:srgbClr val="333333"/>
                </a:solidFill>
                <a:latin typeface="Verdana"/>
              </a:rPr>
              <a:t>All figures are in % except mean</a:t>
            </a:r>
          </a:p>
        </p:txBody>
      </p:sp>
      <p:sp>
        <p:nvSpPr>
          <p:cNvPr id="36" name="TextBox 35"/>
          <p:cNvSpPr txBox="1"/>
          <p:nvPr/>
        </p:nvSpPr>
        <p:spPr>
          <a:xfrm>
            <a:off x="1893397" y="3924925"/>
            <a:ext cx="877824" cy="411480"/>
          </a:xfrm>
          <a:prstGeom prst="rect">
            <a:avLst/>
          </a:prstGeom>
          <a:solidFill>
            <a:schemeClr val="bg1">
              <a:lumMod val="85000"/>
            </a:schemeClr>
          </a:solidFill>
        </p:spPr>
        <p:txBody>
          <a:bodyPr wrap="square" lIns="0" tIns="0" rIns="0" bIns="0" rtlCol="0" anchor="ctr">
            <a:noAutofit/>
          </a:bodyPr>
          <a:lstStyle/>
          <a:p>
            <a:pPr algn="ctr"/>
            <a:r>
              <a:rPr lang="en-AU" sz="2400" dirty="0">
                <a:solidFill>
                  <a:srgbClr val="00B050"/>
                </a:solidFill>
                <a:latin typeface="Verdana"/>
              </a:rPr>
              <a:t>95%</a:t>
            </a:r>
          </a:p>
        </p:txBody>
      </p:sp>
      <p:sp>
        <p:nvSpPr>
          <p:cNvPr id="4" name="Left Brace 3"/>
          <p:cNvSpPr/>
          <p:nvPr/>
        </p:nvSpPr>
        <p:spPr>
          <a:xfrm>
            <a:off x="2898487" y="3060699"/>
            <a:ext cx="101991" cy="2298987"/>
          </a:xfrm>
          <a:prstGeom prst="leftBrace">
            <a:avLst/>
          </a:prstGeom>
          <a:ln w="12700">
            <a:solidFill>
              <a:srgbClr val="33333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graphicFrame>
        <p:nvGraphicFramePr>
          <p:cNvPr id="39" name="Object 42"/>
          <p:cNvGraphicFramePr>
            <a:graphicFrameLocks/>
          </p:cNvGraphicFramePr>
          <p:nvPr>
            <p:extLst/>
          </p:nvPr>
        </p:nvGraphicFramePr>
        <p:xfrm>
          <a:off x="7349068" y="1922663"/>
          <a:ext cx="4449160" cy="3749391"/>
        </p:xfrm>
        <a:graphic>
          <a:graphicData uri="http://schemas.openxmlformats.org/drawingml/2006/chart">
            <c:chart xmlns:c="http://schemas.openxmlformats.org/drawingml/2006/chart" xmlns:r="http://schemas.openxmlformats.org/officeDocument/2006/relationships" r:id="rId8"/>
          </a:graphicData>
        </a:graphic>
      </p:graphicFrame>
      <p:sp>
        <p:nvSpPr>
          <p:cNvPr id="43" name="TextBox 42"/>
          <p:cNvSpPr txBox="1"/>
          <p:nvPr/>
        </p:nvSpPr>
        <p:spPr>
          <a:xfrm>
            <a:off x="7806021" y="2142627"/>
            <a:ext cx="2100875" cy="968767"/>
          </a:xfrm>
          <a:prstGeom prst="rect">
            <a:avLst/>
          </a:prstGeom>
          <a:noFill/>
          <a:ln>
            <a:noFill/>
          </a:ln>
        </p:spPr>
        <p:txBody>
          <a:bodyPr wrap="square" lIns="90000" tIns="90000" rIns="0" bIns="0" rtlCol="0" anchor="t">
            <a:noAutofit/>
          </a:bodyPr>
          <a:lstStyle>
            <a:defPPr>
              <a:defRPr lang="en-US"/>
            </a:defPPr>
            <a:lvl1pPr>
              <a:defRPr sz="1300" b="1">
                <a:solidFill>
                  <a:srgbClr val="333333"/>
                </a:solidFill>
              </a:defRPr>
            </a:lvl1pPr>
          </a:lstStyle>
          <a:p>
            <a:r>
              <a:rPr lang="en-AU" sz="1200" dirty="0">
                <a:latin typeface="Verdana"/>
              </a:rPr>
              <a:t>Overall </a:t>
            </a:r>
          </a:p>
          <a:p>
            <a:r>
              <a:rPr lang="en-AU" sz="1200" dirty="0">
                <a:latin typeface="Verdana"/>
              </a:rPr>
              <a:t>Preference</a:t>
            </a:r>
          </a:p>
        </p:txBody>
      </p:sp>
      <p:sp>
        <p:nvSpPr>
          <p:cNvPr id="44" name="TextBox 43"/>
          <p:cNvSpPr txBox="1"/>
          <p:nvPr/>
        </p:nvSpPr>
        <p:spPr>
          <a:xfrm>
            <a:off x="9186109" y="3719185"/>
            <a:ext cx="877824" cy="411480"/>
          </a:xfrm>
          <a:prstGeom prst="rect">
            <a:avLst/>
          </a:prstGeom>
          <a:solidFill>
            <a:schemeClr val="bg1">
              <a:lumMod val="85000"/>
            </a:schemeClr>
          </a:solidFill>
        </p:spPr>
        <p:txBody>
          <a:bodyPr wrap="square" lIns="0" tIns="0" rIns="0" bIns="0" rtlCol="0" anchor="ctr">
            <a:noAutofit/>
          </a:bodyPr>
          <a:lstStyle/>
          <a:p>
            <a:pPr algn="ctr"/>
            <a:r>
              <a:rPr lang="en-AU" sz="2400" dirty="0">
                <a:solidFill>
                  <a:srgbClr val="00B050"/>
                </a:solidFill>
                <a:latin typeface="Verdana"/>
              </a:rPr>
              <a:t>93%</a:t>
            </a:r>
          </a:p>
        </p:txBody>
      </p:sp>
      <p:sp>
        <p:nvSpPr>
          <p:cNvPr id="45" name="Left Brace 44"/>
          <p:cNvSpPr/>
          <p:nvPr/>
        </p:nvSpPr>
        <p:spPr>
          <a:xfrm>
            <a:off x="10191199" y="2977287"/>
            <a:ext cx="101991" cy="2182226"/>
          </a:xfrm>
          <a:prstGeom prst="leftBrace">
            <a:avLst/>
          </a:prstGeom>
          <a:ln w="12700">
            <a:solidFill>
              <a:srgbClr val="33333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54" name="Rectangle 53"/>
          <p:cNvSpPr/>
          <p:nvPr/>
        </p:nvSpPr>
        <p:spPr>
          <a:xfrm>
            <a:off x="3501657" y="6164590"/>
            <a:ext cx="6251944" cy="697307"/>
          </a:xfrm>
          <a:prstGeom prst="rect">
            <a:avLst/>
          </a:prstGeom>
        </p:spPr>
        <p:txBody>
          <a:bodyPr wrap="square">
            <a:spAutoFit/>
          </a:bodyPr>
          <a:lstStyle/>
          <a:p>
            <a:pPr>
              <a:lnSpc>
                <a:spcPct val="70000"/>
              </a:lnSpc>
              <a:spcAft>
                <a:spcPts val="800"/>
              </a:spcAft>
              <a:tabLst>
                <a:tab pos="600272" algn="r"/>
                <a:tab pos="720495" algn="l"/>
              </a:tabLst>
            </a:pPr>
            <a:r>
              <a:rPr lang="en-US" sz="933" dirty="0">
                <a:latin typeface="Verdana" panose="020B0604030504040204" pitchFamily="34" charset="0"/>
                <a:ea typeface="Times New Roman" panose="02020603050405020304" pitchFamily="18" charset="0"/>
                <a:cs typeface="Arial" panose="020B0604020202020204" pitchFamily="34" charset="0"/>
              </a:rPr>
              <a:t>Q: Based on your experience, how would you rate the overall service provided by your main bank? Kindly rate on a scale of 1 to 5 where 1 is Poor, 2 is Fair, 3 is Good, 4 is Very Good &amp; 5 is excellent.</a:t>
            </a:r>
          </a:p>
          <a:p>
            <a:pPr>
              <a:lnSpc>
                <a:spcPct val="70000"/>
              </a:lnSpc>
              <a:tabLst>
                <a:tab pos="600272" algn="r"/>
                <a:tab pos="720495" algn="l"/>
              </a:tabLst>
            </a:pPr>
            <a:r>
              <a:rPr lang="en-US" sz="933" dirty="0">
                <a:latin typeface="Verdana" panose="020B0604030504040204" pitchFamily="34" charset="0"/>
                <a:ea typeface="Times New Roman" panose="02020603050405020304" pitchFamily="18" charset="0"/>
                <a:cs typeface="Arial" panose="020B0604020202020204" pitchFamily="34" charset="0"/>
              </a:rPr>
              <a:t>Q: How strongly do you prefer your main bank compared to other Banks? Kindly rate on a scale of 1 to 5 where 1 is no preference, 2 is slight preference, 3 is strong preference, 4 is very strong preference &amp; 5 is extremely strong preference. </a:t>
            </a:r>
          </a:p>
        </p:txBody>
      </p:sp>
      <p:sp>
        <p:nvSpPr>
          <p:cNvPr id="55" name="TextBox 54"/>
          <p:cNvSpPr txBox="1"/>
          <p:nvPr/>
        </p:nvSpPr>
        <p:spPr>
          <a:xfrm>
            <a:off x="2694176" y="6312900"/>
            <a:ext cx="1382053" cy="373461"/>
          </a:xfrm>
          <a:prstGeom prst="rect">
            <a:avLst/>
          </a:prstGeom>
          <a:noFill/>
        </p:spPr>
        <p:txBody>
          <a:bodyPr wrap="square" lIns="0" tIns="0" rIns="0" bIns="0" rtlCol="0" anchor="ctr">
            <a:noAutofit/>
          </a:bodyPr>
          <a:lstStyle/>
          <a:p>
            <a:r>
              <a:rPr lang="en-US" sz="1051" i="1" dirty="0">
                <a:solidFill>
                  <a:srgbClr val="333333"/>
                </a:solidFill>
              </a:rPr>
              <a:t>Base: 1510</a:t>
            </a:r>
          </a:p>
        </p:txBody>
      </p:sp>
    </p:spTree>
    <p:extLst>
      <p:ext uri="{BB962C8B-B14F-4D97-AF65-F5344CB8AC3E}">
        <p14:creationId xmlns:p14="http://schemas.microsoft.com/office/powerpoint/2010/main" val="1635709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p:custDataLst>
              <p:tags r:id="rId2"/>
            </p:custDataLs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spid="_x0000_s7182" name="think-cell Slide" r:id="rId5" imgW="270" imgH="270" progId="TCLayout.ActiveDocument.1">
                  <p:embed/>
                </p:oleObj>
              </mc:Choice>
              <mc:Fallback>
                <p:oleObj name="think-cell Slide" r:id="rId5" imgW="270" imgH="270" progId="TCLayout.ActiveDocument.1">
                  <p:embed/>
                  <p:pic>
                    <p:nvPicPr>
                      <p:cNvPr id="7" name="Object 6" hidden="1"/>
                      <p:cNvPicPr/>
                      <p:nvPr/>
                    </p:nvPicPr>
                    <p:blipFill>
                      <a:blip r:embed="rId6"/>
                      <a:stretch>
                        <a:fillRect/>
                      </a:stretch>
                    </p:blipFill>
                    <p:spPr>
                      <a:xfrm>
                        <a:off x="1589" y="1589"/>
                        <a:ext cx="1587" cy="1587"/>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3843AE0D-85FA-443D-8858-59167675EC7B}"/>
              </a:ext>
            </a:extLst>
          </p:cNvPr>
          <p:cNvSpPr/>
          <p:nvPr>
            <p:custDataLst>
              <p:tags r:id="rId3"/>
            </p:custDataLst>
          </p:nvPr>
        </p:nvSpPr>
        <p:spPr>
          <a:xfrm>
            <a:off x="0" y="0"/>
            <a:ext cx="211667" cy="211667"/>
          </a:xfrm>
          <a:prstGeom prst="rect">
            <a:avLst/>
          </a:prstGeom>
          <a:solidFill>
            <a:schemeClr val="accent3"/>
          </a:solid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t" anchorCtr="0">
            <a:noAutofit/>
          </a:bodyPr>
          <a:lstStyle/>
          <a:p>
            <a:pPr algn="ctr">
              <a:lnSpc>
                <a:spcPct val="80000"/>
              </a:lnSpc>
            </a:pPr>
            <a:endParaRPr lang="en-US" sz="2400" dirty="0" err="1">
              <a:latin typeface="Verdana" panose="020B0604030504040204" pitchFamily="34" charset="0"/>
              <a:ea typeface="+mj-ea"/>
              <a:cs typeface="+mj-cs"/>
              <a:sym typeface="Verdana" panose="020B0604030504040204" pitchFamily="34" charset="0"/>
            </a:endParaRPr>
          </a:p>
        </p:txBody>
      </p:sp>
      <p:sp>
        <p:nvSpPr>
          <p:cNvPr id="36" name="Title 35"/>
          <p:cNvSpPr>
            <a:spLocks noGrp="1"/>
          </p:cNvSpPr>
          <p:nvPr>
            <p:ph type="title"/>
          </p:nvPr>
        </p:nvSpPr>
        <p:spPr>
          <a:xfrm>
            <a:off x="359999" y="237406"/>
            <a:ext cx="11466875" cy="704346"/>
          </a:xfrm>
        </p:spPr>
        <p:txBody>
          <a:bodyPr/>
          <a:lstStyle/>
          <a:p>
            <a:pPr>
              <a:lnSpc>
                <a:spcPct val="80000"/>
              </a:lnSpc>
            </a:pPr>
            <a:r>
              <a:rPr lang="en-US" dirty="0"/>
              <a:t>Customers expressed high satisfaction with the performances of ATMs, Online, Branch and Mobile channels provided by the UAE banks</a:t>
            </a:r>
          </a:p>
        </p:txBody>
      </p:sp>
      <p:graphicFrame>
        <p:nvGraphicFramePr>
          <p:cNvPr id="16" name="Chart 15"/>
          <p:cNvGraphicFramePr/>
          <p:nvPr>
            <p:extLst>
              <p:ext uri="{D42A27DB-BD31-4B8C-83A1-F6EECF244321}">
                <p14:modId xmlns:p14="http://schemas.microsoft.com/office/powerpoint/2010/main" val="2895377827"/>
              </p:ext>
            </p:extLst>
          </p:nvPr>
        </p:nvGraphicFramePr>
        <p:xfrm>
          <a:off x="7497509" y="2210128"/>
          <a:ext cx="4694491" cy="3071129"/>
        </p:xfrm>
        <a:graphic>
          <a:graphicData uri="http://schemas.openxmlformats.org/drawingml/2006/chart">
            <c:chart xmlns:c="http://schemas.openxmlformats.org/drawingml/2006/chart" xmlns:r="http://schemas.openxmlformats.org/officeDocument/2006/relationships" r:id="rId7"/>
          </a:graphicData>
        </a:graphic>
      </p:graphicFrame>
      <p:sp>
        <p:nvSpPr>
          <p:cNvPr id="29" name="Rectangle 28"/>
          <p:cNvSpPr/>
          <p:nvPr/>
        </p:nvSpPr>
        <p:spPr bwMode="ltGray">
          <a:xfrm>
            <a:off x="7941734" y="1444217"/>
            <a:ext cx="3275629" cy="5363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600" dirty="0">
                <a:solidFill>
                  <a:schemeClr val="tx1"/>
                </a:solidFill>
              </a:rPr>
              <a:t>Those who rated Excellent and Very Good (%)</a:t>
            </a:r>
          </a:p>
        </p:txBody>
      </p:sp>
      <p:sp>
        <p:nvSpPr>
          <p:cNvPr id="2" name="Rectangle 1"/>
          <p:cNvSpPr/>
          <p:nvPr/>
        </p:nvSpPr>
        <p:spPr>
          <a:xfrm>
            <a:off x="274456" y="832809"/>
            <a:ext cx="11546488" cy="338554"/>
          </a:xfrm>
          <a:prstGeom prst="rect">
            <a:avLst/>
          </a:prstGeom>
        </p:spPr>
        <p:txBody>
          <a:bodyPr wrap="square">
            <a:spAutoFit/>
          </a:bodyPr>
          <a:lstStyle/>
          <a:p>
            <a:r>
              <a:rPr lang="en-US" sz="1600" dirty="0">
                <a:latin typeface="+mj-lt"/>
              </a:rPr>
              <a:t>People have higher expectation about </a:t>
            </a:r>
            <a:r>
              <a:rPr lang="en-US" sz="1600" dirty="0">
                <a:solidFill>
                  <a:srgbClr val="C00000"/>
                </a:solidFill>
                <a:latin typeface="+mj-lt"/>
              </a:rPr>
              <a:t>Call Center experience</a:t>
            </a:r>
          </a:p>
        </p:txBody>
      </p:sp>
      <p:graphicFrame>
        <p:nvGraphicFramePr>
          <p:cNvPr id="20" name="Table 19"/>
          <p:cNvGraphicFramePr>
            <a:graphicFrameLocks noGrp="1"/>
          </p:cNvGraphicFramePr>
          <p:nvPr>
            <p:extLst/>
          </p:nvPr>
        </p:nvGraphicFramePr>
        <p:xfrm>
          <a:off x="515136" y="2313904"/>
          <a:ext cx="7264037" cy="3394152"/>
        </p:xfrm>
        <a:graphic>
          <a:graphicData uri="http://schemas.openxmlformats.org/drawingml/2006/table">
            <a:tbl>
              <a:tblPr>
                <a:tableStyleId>{5C22544A-7EE6-4342-B048-85BDC9FD1C3A}</a:tableStyleId>
              </a:tblPr>
              <a:tblGrid>
                <a:gridCol w="7264037">
                  <a:extLst>
                    <a:ext uri="{9D8B030D-6E8A-4147-A177-3AD203B41FA5}">
                      <a16:colId xmlns:a16="http://schemas.microsoft.com/office/drawing/2014/main" val="20000"/>
                    </a:ext>
                  </a:extLst>
                </a:gridCol>
              </a:tblGrid>
              <a:tr h="424269">
                <a:tc>
                  <a:txBody>
                    <a:bodyPr/>
                    <a:lstStyle/>
                    <a:p>
                      <a:pPr marL="0" algn="r" defTabSz="771596" rtl="0" eaLnBrk="1" fontAlgn="b" latinLnBrk="0" hangingPunct="1"/>
                      <a:r>
                        <a:rPr lang="en-US" sz="1300" b="0" i="0" u="none" strike="noStrike" kern="1200" dirty="0">
                          <a:solidFill>
                            <a:srgbClr val="000000"/>
                          </a:solidFill>
                          <a:effectLst/>
                          <a:latin typeface="+mn-lt"/>
                          <a:ea typeface="+mn-ea"/>
                          <a:cs typeface="+mn-cs"/>
                        </a:rPr>
                        <a:t>Overall experience with ATMs (Location of ATMs, performance of the ATMs)</a:t>
                      </a:r>
                    </a:p>
                  </a:txBody>
                  <a:tcPr marL="12700" marR="12700" marT="12700" marB="0" anchor="ctr">
                    <a:noFill/>
                  </a:tcPr>
                </a:tc>
                <a:extLst>
                  <a:ext uri="{0D108BD9-81ED-4DB2-BD59-A6C34878D82A}">
                    <a16:rowId xmlns:a16="http://schemas.microsoft.com/office/drawing/2014/main" val="10000"/>
                  </a:ext>
                </a:extLst>
              </a:tr>
              <a:tr h="424269">
                <a:tc>
                  <a:txBody>
                    <a:bodyPr/>
                    <a:lstStyle/>
                    <a:p>
                      <a:pPr marL="0" algn="r" defTabSz="771596" rtl="0" eaLnBrk="1" fontAlgn="b" latinLnBrk="0" hangingPunct="1"/>
                      <a:r>
                        <a:rPr lang="en-US" sz="1300" b="0" i="0" u="none" strike="noStrike" kern="1200" dirty="0">
                          <a:solidFill>
                            <a:srgbClr val="000000"/>
                          </a:solidFill>
                          <a:effectLst/>
                          <a:latin typeface="+mn-lt"/>
                          <a:ea typeface="+mn-ea"/>
                          <a:cs typeface="+mn-cs"/>
                        </a:rPr>
                        <a:t>Overall experience with Internet Banking</a:t>
                      </a:r>
                    </a:p>
                  </a:txBody>
                  <a:tcPr marL="12700" marR="12700" marT="12700" marB="0" anchor="ctr">
                    <a:noFill/>
                  </a:tcPr>
                </a:tc>
                <a:extLst>
                  <a:ext uri="{0D108BD9-81ED-4DB2-BD59-A6C34878D82A}">
                    <a16:rowId xmlns:a16="http://schemas.microsoft.com/office/drawing/2014/main" val="10001"/>
                  </a:ext>
                </a:extLst>
              </a:tr>
              <a:tr h="424269">
                <a:tc>
                  <a:txBody>
                    <a:bodyPr/>
                    <a:lstStyle/>
                    <a:p>
                      <a:pPr marL="0" algn="r" defTabSz="771596" rtl="0" eaLnBrk="1" fontAlgn="b" latinLnBrk="0" hangingPunct="1"/>
                      <a:r>
                        <a:rPr lang="en-US" sz="1300" b="0" i="0" u="none" strike="noStrike" kern="1200" dirty="0">
                          <a:solidFill>
                            <a:srgbClr val="000000"/>
                          </a:solidFill>
                          <a:effectLst/>
                          <a:latin typeface="+mn-lt"/>
                          <a:ea typeface="+mn-ea"/>
                          <a:cs typeface="+mn-cs"/>
                        </a:rPr>
                        <a:t>Overall experience with Branch Banking</a:t>
                      </a:r>
                    </a:p>
                  </a:txBody>
                  <a:tcPr marL="12700" marR="12700" marT="12700" marB="0" anchor="ctr">
                    <a:noFill/>
                  </a:tcPr>
                </a:tc>
                <a:extLst>
                  <a:ext uri="{0D108BD9-81ED-4DB2-BD59-A6C34878D82A}">
                    <a16:rowId xmlns:a16="http://schemas.microsoft.com/office/drawing/2014/main" val="10002"/>
                  </a:ext>
                </a:extLst>
              </a:tr>
              <a:tr h="424269">
                <a:tc>
                  <a:txBody>
                    <a:bodyPr/>
                    <a:lstStyle/>
                    <a:p>
                      <a:pPr marL="0" algn="r" defTabSz="771596" rtl="0" eaLnBrk="1" fontAlgn="b" latinLnBrk="0" hangingPunct="1"/>
                      <a:r>
                        <a:rPr lang="en-US" sz="1300" b="0" i="0" u="none" strike="noStrike" kern="1200" dirty="0">
                          <a:solidFill>
                            <a:srgbClr val="000000"/>
                          </a:solidFill>
                          <a:effectLst/>
                          <a:latin typeface="+mn-lt"/>
                          <a:ea typeface="+mn-ea"/>
                          <a:cs typeface="+mn-cs"/>
                        </a:rPr>
                        <a:t>Overall experience with Mobile Banking through App</a:t>
                      </a:r>
                    </a:p>
                  </a:txBody>
                  <a:tcPr marL="12700" marR="12700" marT="12700" marB="0" anchor="ctr">
                    <a:noFill/>
                  </a:tcPr>
                </a:tc>
                <a:extLst>
                  <a:ext uri="{0D108BD9-81ED-4DB2-BD59-A6C34878D82A}">
                    <a16:rowId xmlns:a16="http://schemas.microsoft.com/office/drawing/2014/main" val="10003"/>
                  </a:ext>
                </a:extLst>
              </a:tr>
              <a:tr h="424269">
                <a:tc>
                  <a:txBody>
                    <a:bodyPr/>
                    <a:lstStyle/>
                    <a:p>
                      <a:pPr marL="0" algn="r" defTabSz="771596" rtl="0" eaLnBrk="1" fontAlgn="b" latinLnBrk="0" hangingPunct="1"/>
                      <a:r>
                        <a:rPr lang="en-US" sz="1300" b="0" i="0" u="none" strike="noStrike" kern="1200" dirty="0">
                          <a:solidFill>
                            <a:srgbClr val="000000"/>
                          </a:solidFill>
                          <a:effectLst/>
                          <a:latin typeface="+mn-lt"/>
                          <a:ea typeface="+mn-ea"/>
                          <a:cs typeface="+mn-cs"/>
                        </a:rPr>
                        <a:t>Overall satisfaction with bank’s management capability</a:t>
                      </a:r>
                    </a:p>
                  </a:txBody>
                  <a:tcPr marL="12700" marR="12700" marT="12700" marB="0" anchor="ctr">
                    <a:noFill/>
                  </a:tcPr>
                </a:tc>
                <a:extLst>
                  <a:ext uri="{0D108BD9-81ED-4DB2-BD59-A6C34878D82A}">
                    <a16:rowId xmlns:a16="http://schemas.microsoft.com/office/drawing/2014/main" val="10005"/>
                  </a:ext>
                </a:extLst>
              </a:tr>
              <a:tr h="424269">
                <a:tc>
                  <a:txBody>
                    <a:bodyPr/>
                    <a:lstStyle/>
                    <a:p>
                      <a:pPr marL="0" algn="r" defTabSz="771596" rtl="0" eaLnBrk="1" fontAlgn="b" latinLnBrk="0" hangingPunct="1"/>
                      <a:r>
                        <a:rPr lang="en-US" sz="1300" b="0" i="0" u="none" strike="noStrike" kern="1200" dirty="0">
                          <a:solidFill>
                            <a:srgbClr val="000000"/>
                          </a:solidFill>
                          <a:effectLst/>
                          <a:latin typeface="+mn-lt"/>
                          <a:ea typeface="+mn-ea"/>
                          <a:cs typeface="+mn-cs"/>
                        </a:rPr>
                        <a:t>Overall satisfaction with products and services</a:t>
                      </a:r>
                    </a:p>
                  </a:txBody>
                  <a:tcPr marL="12700" marR="12700" marT="12700" marB="0" anchor="ctr">
                    <a:noFill/>
                  </a:tcPr>
                </a:tc>
                <a:extLst>
                  <a:ext uri="{0D108BD9-81ED-4DB2-BD59-A6C34878D82A}">
                    <a16:rowId xmlns:a16="http://schemas.microsoft.com/office/drawing/2014/main" val="10006"/>
                  </a:ext>
                </a:extLst>
              </a:tr>
              <a:tr h="424269">
                <a:tc>
                  <a:txBody>
                    <a:bodyPr/>
                    <a:lstStyle/>
                    <a:p>
                      <a:pPr marL="0" algn="r" defTabSz="771596" rtl="0" eaLnBrk="1" fontAlgn="b" latinLnBrk="0" hangingPunct="1"/>
                      <a:r>
                        <a:rPr lang="en-US" sz="1300" b="0" i="0" u="none" strike="noStrike" kern="1200" dirty="0">
                          <a:solidFill>
                            <a:srgbClr val="000000"/>
                          </a:solidFill>
                          <a:effectLst/>
                          <a:latin typeface="+mn-lt"/>
                          <a:ea typeface="+mn-ea"/>
                          <a:cs typeface="+mn-cs"/>
                        </a:rPr>
                        <a:t>Overall experience with the Call-center</a:t>
                      </a:r>
                    </a:p>
                  </a:txBody>
                  <a:tcPr marL="12700" marR="12700" marT="12700" marB="0" anchor="ctr">
                    <a:noFill/>
                  </a:tcPr>
                </a:tc>
                <a:extLst>
                  <a:ext uri="{0D108BD9-81ED-4DB2-BD59-A6C34878D82A}">
                    <a16:rowId xmlns:a16="http://schemas.microsoft.com/office/drawing/2014/main" val="10007"/>
                  </a:ext>
                </a:extLst>
              </a:tr>
              <a:tr h="424269">
                <a:tc>
                  <a:txBody>
                    <a:bodyPr/>
                    <a:lstStyle/>
                    <a:p>
                      <a:pPr marL="0" algn="r" defTabSz="771596" rtl="0" eaLnBrk="1" fontAlgn="b" latinLnBrk="0" hangingPunct="1"/>
                      <a:endParaRPr lang="en-US" sz="1300" b="0" i="0" u="none" strike="noStrike" kern="1200" dirty="0">
                        <a:solidFill>
                          <a:srgbClr val="000000"/>
                        </a:solidFill>
                        <a:effectLst/>
                        <a:latin typeface="+mn-lt"/>
                        <a:ea typeface="+mn-ea"/>
                        <a:cs typeface="+mn-cs"/>
                      </a:endParaRPr>
                    </a:p>
                  </a:txBody>
                  <a:tcPr marL="12700" marR="12700" marT="12700" marB="0" anchor="ctr">
                    <a:noFill/>
                  </a:tcPr>
                </a:tc>
                <a:extLst>
                  <a:ext uri="{0D108BD9-81ED-4DB2-BD59-A6C34878D82A}">
                    <a16:rowId xmlns:a16="http://schemas.microsoft.com/office/drawing/2014/main" val="10008"/>
                  </a:ext>
                </a:extLst>
              </a:tr>
            </a:tbl>
          </a:graphicData>
        </a:graphic>
      </p:graphicFrame>
      <p:sp>
        <p:nvSpPr>
          <p:cNvPr id="17" name="Rectangle 16"/>
          <p:cNvSpPr/>
          <p:nvPr/>
        </p:nvSpPr>
        <p:spPr>
          <a:xfrm>
            <a:off x="4076229" y="6162122"/>
            <a:ext cx="5677372" cy="584968"/>
          </a:xfrm>
          <a:prstGeom prst="rect">
            <a:avLst/>
          </a:prstGeom>
        </p:spPr>
        <p:txBody>
          <a:bodyPr wrap="square">
            <a:spAutoFit/>
          </a:bodyPr>
          <a:lstStyle/>
          <a:p>
            <a:pPr>
              <a:tabLst>
                <a:tab pos="600272" algn="r"/>
                <a:tab pos="720495" algn="l"/>
              </a:tabLst>
            </a:pPr>
            <a:r>
              <a:rPr lang="en-US" sz="1067" dirty="0">
                <a:latin typeface="Verdana" panose="020B0604030504040204" pitchFamily="34" charset="0"/>
                <a:ea typeface="Times New Roman" panose="02020603050405020304" pitchFamily="18" charset="0"/>
                <a:cs typeface="Arial" panose="020B0604020202020204" pitchFamily="34" charset="0"/>
              </a:rPr>
              <a:t>Q: What is your Opinion on the following statements regarding banking channels and products &amp; services of your Main Bank?</a:t>
            </a:r>
          </a:p>
          <a:p>
            <a:pPr>
              <a:tabLst>
                <a:tab pos="600272" algn="r"/>
                <a:tab pos="720495" algn="l"/>
              </a:tabLst>
            </a:pPr>
            <a:r>
              <a:rPr lang="en-US" sz="1067" dirty="0">
                <a:latin typeface="Verdana" panose="020B0604030504040204" pitchFamily="34" charset="0"/>
                <a:ea typeface="Times New Roman" panose="02020603050405020304" pitchFamily="18" charset="0"/>
                <a:cs typeface="Arial" panose="020B0604020202020204" pitchFamily="34" charset="0"/>
              </a:rPr>
              <a:t>Please rate this on a 1 to 5 scale. Where 1 is Poor &amp; 5 is Excellent</a:t>
            </a:r>
          </a:p>
        </p:txBody>
      </p:sp>
      <p:sp>
        <p:nvSpPr>
          <p:cNvPr id="21" name="TextBox 20"/>
          <p:cNvSpPr txBox="1"/>
          <p:nvPr/>
        </p:nvSpPr>
        <p:spPr>
          <a:xfrm>
            <a:off x="2694176" y="6282078"/>
            <a:ext cx="1382053" cy="373461"/>
          </a:xfrm>
          <a:prstGeom prst="rect">
            <a:avLst/>
          </a:prstGeom>
          <a:noFill/>
        </p:spPr>
        <p:txBody>
          <a:bodyPr wrap="square" lIns="0" tIns="0" rIns="0" bIns="0" rtlCol="0" anchor="ctr">
            <a:noAutofit/>
          </a:bodyPr>
          <a:lstStyle/>
          <a:p>
            <a:r>
              <a:rPr lang="en-US" sz="1051" i="1" dirty="0">
                <a:solidFill>
                  <a:srgbClr val="333333"/>
                </a:solidFill>
              </a:rPr>
              <a:t>Base 2018: 1515</a:t>
            </a:r>
          </a:p>
        </p:txBody>
      </p:sp>
      <p:sp>
        <p:nvSpPr>
          <p:cNvPr id="19" name="Rectangle 18"/>
          <p:cNvSpPr/>
          <p:nvPr/>
        </p:nvSpPr>
        <p:spPr bwMode="ltGray">
          <a:xfrm>
            <a:off x="3192523" y="1444217"/>
            <a:ext cx="4009263" cy="536300"/>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600" dirty="0">
                <a:solidFill>
                  <a:prstClr val="white"/>
                </a:solidFill>
              </a:rPr>
              <a:t>Satisfaction with banking channels and products &amp; services</a:t>
            </a:r>
          </a:p>
        </p:txBody>
      </p:sp>
      <p:sp>
        <p:nvSpPr>
          <p:cNvPr id="6" name="Slide Number Placeholder 5"/>
          <p:cNvSpPr>
            <a:spLocks noGrp="1"/>
          </p:cNvSpPr>
          <p:nvPr>
            <p:ph type="sldNum" sz="quarter" idx="10"/>
          </p:nvPr>
        </p:nvSpPr>
        <p:spPr/>
        <p:txBody>
          <a:bodyPr/>
          <a:lstStyle/>
          <a:p>
            <a:fld id="{9784CBA3-D598-4B1F-BAA3-EE14B5154290}" type="slidenum">
              <a:rPr lang="en-AU" smtClean="0"/>
              <a:pPr/>
              <a:t>12</a:t>
            </a:fld>
            <a:endParaRPr lang="en-AU" dirty="0"/>
          </a:p>
        </p:txBody>
      </p:sp>
    </p:spTree>
    <p:extLst>
      <p:ext uri="{BB962C8B-B14F-4D97-AF65-F5344CB8AC3E}">
        <p14:creationId xmlns:p14="http://schemas.microsoft.com/office/powerpoint/2010/main" val="39051904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p:custDataLst>
              <p:tags r:id="rId2"/>
            </p:custDataLs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spid="_x0000_s8206" name="think-cell Slide" r:id="rId5" imgW="270" imgH="270" progId="TCLayout.ActiveDocument.1">
                  <p:embed/>
                </p:oleObj>
              </mc:Choice>
              <mc:Fallback>
                <p:oleObj name="think-cell Slide" r:id="rId5" imgW="270" imgH="270" progId="TCLayout.ActiveDocument.1">
                  <p:embed/>
                  <p:pic>
                    <p:nvPicPr>
                      <p:cNvPr id="7" name="Object 6" hidden="1"/>
                      <p:cNvPicPr/>
                      <p:nvPr/>
                    </p:nvPicPr>
                    <p:blipFill>
                      <a:blip r:embed="rId6"/>
                      <a:stretch>
                        <a:fillRect/>
                      </a:stretch>
                    </p:blipFill>
                    <p:spPr>
                      <a:xfrm>
                        <a:off x="1589" y="1589"/>
                        <a:ext cx="1587" cy="1587"/>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0319D05A-6868-4F81-878F-A44C1A8076DF}"/>
              </a:ext>
            </a:extLst>
          </p:cNvPr>
          <p:cNvSpPr/>
          <p:nvPr>
            <p:custDataLst>
              <p:tags r:id="rId3"/>
            </p:custDataLst>
          </p:nvPr>
        </p:nvSpPr>
        <p:spPr>
          <a:xfrm>
            <a:off x="0" y="0"/>
            <a:ext cx="211667" cy="211667"/>
          </a:xfrm>
          <a:prstGeom prst="rect">
            <a:avLst/>
          </a:prstGeom>
          <a:solidFill>
            <a:schemeClr val="accent3"/>
          </a:solid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t" anchorCtr="0">
            <a:noAutofit/>
          </a:bodyPr>
          <a:lstStyle/>
          <a:p>
            <a:pPr algn="ctr">
              <a:lnSpc>
                <a:spcPct val="80000"/>
              </a:lnSpc>
            </a:pPr>
            <a:endParaRPr lang="en-US" sz="2400" dirty="0" err="1">
              <a:latin typeface="Verdana" panose="020B0604030504040204" pitchFamily="34" charset="0"/>
              <a:ea typeface="+mj-ea"/>
              <a:cs typeface="+mj-cs"/>
              <a:sym typeface="Verdana" panose="020B0604030504040204" pitchFamily="34" charset="0"/>
            </a:endParaRPr>
          </a:p>
        </p:txBody>
      </p:sp>
      <p:sp>
        <p:nvSpPr>
          <p:cNvPr id="36" name="Title 35"/>
          <p:cNvSpPr>
            <a:spLocks noGrp="1"/>
          </p:cNvSpPr>
          <p:nvPr>
            <p:ph type="title"/>
          </p:nvPr>
        </p:nvSpPr>
        <p:spPr>
          <a:xfrm>
            <a:off x="359999" y="241979"/>
            <a:ext cx="11466875" cy="704346"/>
          </a:xfrm>
        </p:spPr>
        <p:txBody>
          <a:bodyPr>
            <a:normAutofit fontScale="90000"/>
          </a:bodyPr>
          <a:lstStyle/>
          <a:p>
            <a:pPr>
              <a:lnSpc>
                <a:spcPct val="80000"/>
              </a:lnSpc>
            </a:pPr>
            <a:r>
              <a:rPr lang="en-US" dirty="0"/>
              <a:t>Banking customers are highly satisfied with the banks’ ability to provide Convenience, primarily on having one-point contact/department for a task and also being a one-stop solution for customers financial needs.</a:t>
            </a:r>
          </a:p>
        </p:txBody>
      </p:sp>
      <p:graphicFrame>
        <p:nvGraphicFramePr>
          <p:cNvPr id="16" name="Chart 15"/>
          <p:cNvGraphicFramePr/>
          <p:nvPr>
            <p:extLst>
              <p:ext uri="{D42A27DB-BD31-4B8C-83A1-F6EECF244321}">
                <p14:modId xmlns:p14="http://schemas.microsoft.com/office/powerpoint/2010/main" val="3178262282"/>
              </p:ext>
            </p:extLst>
          </p:nvPr>
        </p:nvGraphicFramePr>
        <p:xfrm>
          <a:off x="7497509" y="2210127"/>
          <a:ext cx="4694491" cy="3457291"/>
        </p:xfrm>
        <a:graphic>
          <a:graphicData uri="http://schemas.openxmlformats.org/drawingml/2006/chart">
            <c:chart xmlns:c="http://schemas.openxmlformats.org/drawingml/2006/chart" xmlns:r="http://schemas.openxmlformats.org/officeDocument/2006/relationships" r:id="rId7"/>
          </a:graphicData>
        </a:graphic>
      </p:graphicFrame>
      <p:sp>
        <p:nvSpPr>
          <p:cNvPr id="29" name="Rectangle 28"/>
          <p:cNvSpPr/>
          <p:nvPr/>
        </p:nvSpPr>
        <p:spPr bwMode="ltGray">
          <a:xfrm>
            <a:off x="7941734" y="1444217"/>
            <a:ext cx="3275629" cy="5363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600" dirty="0">
                <a:solidFill>
                  <a:schemeClr val="tx1"/>
                </a:solidFill>
              </a:rPr>
              <a:t>Those who rated Excellent and Very Good (%)</a:t>
            </a:r>
          </a:p>
        </p:txBody>
      </p:sp>
      <p:sp>
        <p:nvSpPr>
          <p:cNvPr id="2" name="Rectangle 1"/>
          <p:cNvSpPr/>
          <p:nvPr/>
        </p:nvSpPr>
        <p:spPr>
          <a:xfrm>
            <a:off x="274456" y="1025994"/>
            <a:ext cx="11546488" cy="338554"/>
          </a:xfrm>
          <a:prstGeom prst="rect">
            <a:avLst/>
          </a:prstGeom>
        </p:spPr>
        <p:txBody>
          <a:bodyPr wrap="square">
            <a:spAutoFit/>
          </a:bodyPr>
          <a:lstStyle/>
          <a:p>
            <a:r>
              <a:rPr lang="en-US" sz="1600" dirty="0">
                <a:latin typeface="+mj-lt"/>
              </a:rPr>
              <a:t>Customers feel more satisfied with a service when they understand it’s benefit in their lives</a:t>
            </a:r>
          </a:p>
        </p:txBody>
      </p:sp>
      <p:graphicFrame>
        <p:nvGraphicFramePr>
          <p:cNvPr id="20" name="Table 19"/>
          <p:cNvGraphicFramePr>
            <a:graphicFrameLocks noGrp="1"/>
          </p:cNvGraphicFramePr>
          <p:nvPr>
            <p:extLst/>
          </p:nvPr>
        </p:nvGraphicFramePr>
        <p:xfrm>
          <a:off x="1063776" y="2293584"/>
          <a:ext cx="7264037" cy="3427656"/>
        </p:xfrm>
        <a:graphic>
          <a:graphicData uri="http://schemas.openxmlformats.org/drawingml/2006/table">
            <a:tbl>
              <a:tblPr>
                <a:tableStyleId>{5C22544A-7EE6-4342-B048-85BDC9FD1C3A}</a:tableStyleId>
              </a:tblPr>
              <a:tblGrid>
                <a:gridCol w="7264037">
                  <a:extLst>
                    <a:ext uri="{9D8B030D-6E8A-4147-A177-3AD203B41FA5}">
                      <a16:colId xmlns:a16="http://schemas.microsoft.com/office/drawing/2014/main" val="20000"/>
                    </a:ext>
                  </a:extLst>
                </a:gridCol>
              </a:tblGrid>
              <a:tr h="428457">
                <a:tc>
                  <a:txBody>
                    <a:bodyPr/>
                    <a:lstStyle/>
                    <a:p>
                      <a:pPr marL="0" algn="r" defTabSz="771596" rtl="0" eaLnBrk="1" fontAlgn="b" latinLnBrk="0" hangingPunct="1"/>
                      <a:r>
                        <a:rPr lang="en-US" sz="1300" b="0" i="0" u="none" strike="noStrike" kern="1200" dirty="0">
                          <a:solidFill>
                            <a:srgbClr val="000000"/>
                          </a:solidFill>
                          <a:effectLst/>
                          <a:latin typeface="+mn-lt"/>
                          <a:ea typeface="+mn-ea"/>
                          <a:cs typeface="+mn-cs"/>
                        </a:rPr>
                        <a:t>Provides convenience in a busy life</a:t>
                      </a:r>
                    </a:p>
                  </a:txBody>
                  <a:tcPr marL="12700" marR="12700" marT="12700" marB="0" anchor="ctr">
                    <a:noFill/>
                  </a:tcPr>
                </a:tc>
                <a:extLst>
                  <a:ext uri="{0D108BD9-81ED-4DB2-BD59-A6C34878D82A}">
                    <a16:rowId xmlns:a16="http://schemas.microsoft.com/office/drawing/2014/main" val="10000"/>
                  </a:ext>
                </a:extLst>
              </a:tr>
              <a:tr h="428457">
                <a:tc>
                  <a:txBody>
                    <a:bodyPr/>
                    <a:lstStyle/>
                    <a:p>
                      <a:pPr marL="0" algn="r" defTabSz="771596" rtl="0" eaLnBrk="1" fontAlgn="b" latinLnBrk="0" hangingPunct="1"/>
                      <a:r>
                        <a:rPr lang="en-US" sz="1300" b="0" i="0" u="none" strike="noStrike" kern="1200" dirty="0">
                          <a:solidFill>
                            <a:srgbClr val="000000"/>
                          </a:solidFill>
                          <a:effectLst/>
                          <a:latin typeface="+mn-lt"/>
                          <a:ea typeface="+mn-ea"/>
                          <a:cs typeface="+mn-cs"/>
                        </a:rPr>
                        <a:t>I don’t have to visit multiple departments for a single activity within my bank</a:t>
                      </a:r>
                    </a:p>
                  </a:txBody>
                  <a:tcPr marL="12700" marR="12700" marT="12700" marB="0" anchor="ctr">
                    <a:noFill/>
                  </a:tcPr>
                </a:tc>
                <a:extLst>
                  <a:ext uri="{0D108BD9-81ED-4DB2-BD59-A6C34878D82A}">
                    <a16:rowId xmlns:a16="http://schemas.microsoft.com/office/drawing/2014/main" val="10001"/>
                  </a:ext>
                </a:extLst>
              </a:tr>
              <a:tr h="428457">
                <a:tc>
                  <a:txBody>
                    <a:bodyPr/>
                    <a:lstStyle/>
                    <a:p>
                      <a:pPr marL="0" algn="r" defTabSz="771596" rtl="0" eaLnBrk="1" fontAlgn="b" latinLnBrk="0" hangingPunct="1"/>
                      <a:r>
                        <a:rPr lang="en-US" sz="1300" b="0" i="0" u="none" strike="noStrike" kern="1200" dirty="0">
                          <a:solidFill>
                            <a:srgbClr val="000000"/>
                          </a:solidFill>
                          <a:effectLst/>
                          <a:latin typeface="+mn-lt"/>
                          <a:ea typeface="+mn-ea"/>
                          <a:cs typeface="+mn-cs"/>
                        </a:rPr>
                        <a:t>My Bank can act as a one-stop solution for all my financial needs</a:t>
                      </a:r>
                    </a:p>
                  </a:txBody>
                  <a:tcPr marL="12700" marR="12700" marT="12700" marB="0" anchor="ctr">
                    <a:noFill/>
                  </a:tcPr>
                </a:tc>
                <a:extLst>
                  <a:ext uri="{0D108BD9-81ED-4DB2-BD59-A6C34878D82A}">
                    <a16:rowId xmlns:a16="http://schemas.microsoft.com/office/drawing/2014/main" val="10002"/>
                  </a:ext>
                </a:extLst>
              </a:tr>
              <a:tr h="428457">
                <a:tc>
                  <a:txBody>
                    <a:bodyPr/>
                    <a:lstStyle/>
                    <a:p>
                      <a:pPr marL="0" algn="r" defTabSz="771596" rtl="0" eaLnBrk="1" fontAlgn="b" latinLnBrk="0" hangingPunct="1"/>
                      <a:r>
                        <a:rPr lang="en-US" sz="1300" b="0" i="0" u="none" strike="noStrike" kern="1200" dirty="0">
                          <a:solidFill>
                            <a:srgbClr val="000000"/>
                          </a:solidFill>
                          <a:effectLst/>
                          <a:latin typeface="+mn-lt"/>
                          <a:ea typeface="+mn-ea"/>
                          <a:cs typeface="+mn-cs"/>
                        </a:rPr>
                        <a:t>Time taken for any service is shorter than usual</a:t>
                      </a:r>
                    </a:p>
                  </a:txBody>
                  <a:tcPr marL="12700" marR="12700" marT="12700" marB="0" anchor="ctr">
                    <a:noFill/>
                  </a:tcPr>
                </a:tc>
                <a:extLst>
                  <a:ext uri="{0D108BD9-81ED-4DB2-BD59-A6C34878D82A}">
                    <a16:rowId xmlns:a16="http://schemas.microsoft.com/office/drawing/2014/main" val="10003"/>
                  </a:ext>
                </a:extLst>
              </a:tr>
              <a:tr h="428457">
                <a:tc>
                  <a:txBody>
                    <a:bodyPr/>
                    <a:lstStyle/>
                    <a:p>
                      <a:pPr marL="0" algn="r" defTabSz="771596" rtl="0" eaLnBrk="1" fontAlgn="b" latinLnBrk="0" hangingPunct="1"/>
                      <a:r>
                        <a:rPr lang="en-US" sz="1300" b="0" i="0" u="none" strike="noStrike" kern="1200" dirty="0">
                          <a:solidFill>
                            <a:srgbClr val="000000"/>
                          </a:solidFill>
                          <a:effectLst/>
                          <a:latin typeface="+mn-lt"/>
                          <a:ea typeface="+mn-ea"/>
                          <a:cs typeface="+mn-cs"/>
                        </a:rPr>
                        <a:t>Gives suggestions as per my needs based on my preferences &amp; usage</a:t>
                      </a:r>
                    </a:p>
                  </a:txBody>
                  <a:tcPr marL="12700" marR="12700" marT="12700" marB="0" anchor="ctr">
                    <a:noFill/>
                  </a:tcPr>
                </a:tc>
                <a:extLst>
                  <a:ext uri="{0D108BD9-81ED-4DB2-BD59-A6C34878D82A}">
                    <a16:rowId xmlns:a16="http://schemas.microsoft.com/office/drawing/2014/main" val="10004"/>
                  </a:ext>
                </a:extLst>
              </a:tr>
              <a:tr h="428457">
                <a:tc>
                  <a:txBody>
                    <a:bodyPr/>
                    <a:lstStyle/>
                    <a:p>
                      <a:pPr marL="0" algn="r" defTabSz="771596" rtl="0" eaLnBrk="1" fontAlgn="b" latinLnBrk="0" hangingPunct="1"/>
                      <a:r>
                        <a:rPr lang="en-US" sz="1300" b="0" i="0" u="none" strike="noStrike" kern="1200" dirty="0">
                          <a:solidFill>
                            <a:srgbClr val="000000"/>
                          </a:solidFill>
                          <a:effectLst/>
                          <a:latin typeface="+mn-lt"/>
                          <a:ea typeface="+mn-ea"/>
                          <a:cs typeface="+mn-cs"/>
                        </a:rPr>
                        <a:t>It gives me a feeling that their products &amp; services are designed for me</a:t>
                      </a:r>
                    </a:p>
                  </a:txBody>
                  <a:tcPr marL="12700" marR="12700" marT="12700" marB="0" anchor="ctr">
                    <a:noFill/>
                  </a:tcPr>
                </a:tc>
                <a:extLst>
                  <a:ext uri="{0D108BD9-81ED-4DB2-BD59-A6C34878D82A}">
                    <a16:rowId xmlns:a16="http://schemas.microsoft.com/office/drawing/2014/main" val="10005"/>
                  </a:ext>
                </a:extLst>
              </a:tr>
              <a:tr h="428457">
                <a:tc>
                  <a:txBody>
                    <a:bodyPr/>
                    <a:lstStyle/>
                    <a:p>
                      <a:pPr marL="0" algn="r" defTabSz="771596" rtl="0" eaLnBrk="1" fontAlgn="b" latinLnBrk="0" hangingPunct="1"/>
                      <a:r>
                        <a:rPr lang="en-US" sz="1300" b="0" i="0" u="none" strike="noStrike" kern="1200" dirty="0">
                          <a:solidFill>
                            <a:srgbClr val="000000"/>
                          </a:solidFill>
                          <a:effectLst/>
                          <a:latin typeface="+mn-lt"/>
                          <a:ea typeface="+mn-ea"/>
                          <a:cs typeface="+mn-cs"/>
                        </a:rPr>
                        <a:t>Has advanced systems like chatbots</a:t>
                      </a:r>
                    </a:p>
                  </a:txBody>
                  <a:tcPr marL="12700" marR="12700" marT="12700" marB="0" anchor="ctr">
                    <a:noFill/>
                  </a:tcPr>
                </a:tc>
                <a:extLst>
                  <a:ext uri="{0D108BD9-81ED-4DB2-BD59-A6C34878D82A}">
                    <a16:rowId xmlns:a16="http://schemas.microsoft.com/office/drawing/2014/main" val="10006"/>
                  </a:ext>
                </a:extLst>
              </a:tr>
              <a:tr h="428457">
                <a:tc>
                  <a:txBody>
                    <a:bodyPr/>
                    <a:lstStyle/>
                    <a:p>
                      <a:pPr marL="0" algn="r" defTabSz="771596" rtl="0" eaLnBrk="1" fontAlgn="b" latinLnBrk="0" hangingPunct="1"/>
                      <a:r>
                        <a:rPr lang="en-US" sz="1300" b="0" i="0" u="none" strike="noStrike" kern="1200" dirty="0">
                          <a:solidFill>
                            <a:srgbClr val="000000"/>
                          </a:solidFill>
                          <a:effectLst/>
                          <a:latin typeface="+mn-lt"/>
                          <a:ea typeface="+mn-ea"/>
                          <a:cs typeface="+mn-cs"/>
                        </a:rPr>
                        <a:t>My bank is active digitally and maintains a connection with me through social media </a:t>
                      </a:r>
                    </a:p>
                  </a:txBody>
                  <a:tcPr marL="12700" marR="12700" marT="12700" marB="0" anchor="ctr">
                    <a:noFill/>
                  </a:tcPr>
                </a:tc>
                <a:extLst>
                  <a:ext uri="{0D108BD9-81ED-4DB2-BD59-A6C34878D82A}">
                    <a16:rowId xmlns:a16="http://schemas.microsoft.com/office/drawing/2014/main" val="10007"/>
                  </a:ext>
                </a:extLst>
              </a:tr>
            </a:tbl>
          </a:graphicData>
        </a:graphic>
      </p:graphicFrame>
      <p:sp>
        <p:nvSpPr>
          <p:cNvPr id="17" name="Rectangle 16"/>
          <p:cNvSpPr/>
          <p:nvPr/>
        </p:nvSpPr>
        <p:spPr>
          <a:xfrm>
            <a:off x="4076229" y="6049108"/>
            <a:ext cx="5677372" cy="584968"/>
          </a:xfrm>
          <a:prstGeom prst="rect">
            <a:avLst/>
          </a:prstGeom>
        </p:spPr>
        <p:txBody>
          <a:bodyPr wrap="square">
            <a:spAutoFit/>
          </a:bodyPr>
          <a:lstStyle/>
          <a:p>
            <a:pPr>
              <a:tabLst>
                <a:tab pos="600272" algn="r"/>
                <a:tab pos="720495" algn="l"/>
              </a:tabLst>
            </a:pPr>
            <a:r>
              <a:rPr lang="en-US" sz="1067" dirty="0">
                <a:latin typeface="Verdana" panose="020B0604030504040204" pitchFamily="34" charset="0"/>
                <a:ea typeface="Times New Roman" panose="02020603050405020304" pitchFamily="18" charset="0"/>
                <a:cs typeface="Arial" panose="020B0604020202020204" pitchFamily="34" charset="0"/>
              </a:rPr>
              <a:t>Q: Based on your own experience or perceptions, please indicate how satisfied are you with the following services of your Main Bank? </a:t>
            </a:r>
          </a:p>
          <a:p>
            <a:pPr>
              <a:tabLst>
                <a:tab pos="600272" algn="r"/>
                <a:tab pos="720495" algn="l"/>
              </a:tabLst>
            </a:pPr>
            <a:r>
              <a:rPr lang="en-US" sz="1067" dirty="0">
                <a:latin typeface="Verdana" panose="020B0604030504040204" pitchFamily="34" charset="0"/>
                <a:ea typeface="Times New Roman" panose="02020603050405020304" pitchFamily="18" charset="0"/>
                <a:cs typeface="Arial" panose="020B0604020202020204" pitchFamily="34" charset="0"/>
              </a:rPr>
              <a:t>Please rate this on a 1 to 5 scale. Where 1 is Poor &amp; 5 is Excellent</a:t>
            </a:r>
          </a:p>
        </p:txBody>
      </p:sp>
      <p:sp>
        <p:nvSpPr>
          <p:cNvPr id="21" name="TextBox 20"/>
          <p:cNvSpPr txBox="1"/>
          <p:nvPr/>
        </p:nvSpPr>
        <p:spPr>
          <a:xfrm>
            <a:off x="2694176" y="6169064"/>
            <a:ext cx="1382053" cy="373461"/>
          </a:xfrm>
          <a:prstGeom prst="rect">
            <a:avLst/>
          </a:prstGeom>
          <a:noFill/>
        </p:spPr>
        <p:txBody>
          <a:bodyPr wrap="square" lIns="0" tIns="0" rIns="0" bIns="0" rtlCol="0" anchor="ctr">
            <a:noAutofit/>
          </a:bodyPr>
          <a:lstStyle/>
          <a:p>
            <a:r>
              <a:rPr lang="en-US" sz="1051" i="1" dirty="0">
                <a:solidFill>
                  <a:srgbClr val="333333"/>
                </a:solidFill>
              </a:rPr>
              <a:t>Base 2018: 1515</a:t>
            </a:r>
          </a:p>
        </p:txBody>
      </p:sp>
      <p:sp>
        <p:nvSpPr>
          <p:cNvPr id="19" name="Rectangle 18"/>
          <p:cNvSpPr/>
          <p:nvPr/>
        </p:nvSpPr>
        <p:spPr bwMode="ltGray">
          <a:xfrm>
            <a:off x="3192523" y="1444217"/>
            <a:ext cx="4009263" cy="536300"/>
          </a:xfrm>
          <a:prstGeom prst="rect">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600" dirty="0">
                <a:solidFill>
                  <a:prstClr val="white"/>
                </a:solidFill>
              </a:rPr>
              <a:t>Satisfaction with different aspects of banking services</a:t>
            </a:r>
          </a:p>
        </p:txBody>
      </p:sp>
      <p:sp>
        <p:nvSpPr>
          <p:cNvPr id="6" name="Slide Number Placeholder 5"/>
          <p:cNvSpPr>
            <a:spLocks noGrp="1"/>
          </p:cNvSpPr>
          <p:nvPr>
            <p:ph type="sldNum" sz="quarter" idx="10"/>
          </p:nvPr>
        </p:nvSpPr>
        <p:spPr/>
        <p:txBody>
          <a:bodyPr/>
          <a:lstStyle/>
          <a:p>
            <a:fld id="{9784CBA3-D598-4B1F-BAA3-EE14B5154290}" type="slidenum">
              <a:rPr lang="en-AU" smtClean="0"/>
              <a:pPr/>
              <a:t>13</a:t>
            </a:fld>
            <a:endParaRPr lang="en-AU" dirty="0"/>
          </a:p>
        </p:txBody>
      </p:sp>
    </p:spTree>
    <p:extLst>
      <p:ext uri="{BB962C8B-B14F-4D97-AF65-F5344CB8AC3E}">
        <p14:creationId xmlns:p14="http://schemas.microsoft.com/office/powerpoint/2010/main" val="27803006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solidFill>
                  <a:srgbClr val="000000"/>
                </a:solidFill>
              </a:rPr>
              <a:t>Trust Index Study, 2018</a:t>
            </a:r>
          </a:p>
        </p:txBody>
      </p:sp>
      <p:sp>
        <p:nvSpPr>
          <p:cNvPr id="3" name="Text Placeholder 2"/>
          <p:cNvSpPr>
            <a:spLocks noGrp="1"/>
          </p:cNvSpPr>
          <p:nvPr>
            <p:ph type="body" sz="quarter" idx="15"/>
          </p:nvPr>
        </p:nvSpPr>
        <p:spPr>
          <a:xfrm>
            <a:off x="669751" y="2312561"/>
            <a:ext cx="2489763" cy="1302221"/>
          </a:xfrm>
        </p:spPr>
        <p:txBody>
          <a:bodyPr/>
          <a:lstStyle/>
          <a:p>
            <a:r>
              <a:rPr lang="en-US" sz="2400" dirty="0">
                <a:solidFill>
                  <a:sysClr val="windowText" lastClr="000000"/>
                </a:solidFill>
                <a:latin typeface="Verdana" charset="0"/>
              </a:rPr>
              <a:t>Key Findings, Highlights and</a:t>
            </a:r>
            <a:br>
              <a:rPr lang="en-US" sz="2400" dirty="0">
                <a:solidFill>
                  <a:sysClr val="windowText" lastClr="000000"/>
                </a:solidFill>
                <a:latin typeface="Verdana" charset="0"/>
              </a:rPr>
            </a:br>
            <a:r>
              <a:rPr lang="en-US" sz="2400" dirty="0">
                <a:solidFill>
                  <a:sysClr val="windowText" lastClr="000000"/>
                </a:solidFill>
                <a:latin typeface="Verdana" charset="0"/>
              </a:rPr>
              <a:t>Implications</a:t>
            </a:r>
          </a:p>
        </p:txBody>
      </p:sp>
      <p:sp>
        <p:nvSpPr>
          <p:cNvPr id="4" name="Text Placeholder 3"/>
          <p:cNvSpPr>
            <a:spLocks noGrp="1"/>
          </p:cNvSpPr>
          <p:nvPr>
            <p:ph type="body" sz="quarter" idx="16"/>
          </p:nvPr>
        </p:nvSpPr>
        <p:spPr/>
        <p:txBody>
          <a:bodyPr/>
          <a:lstStyle/>
          <a:p>
            <a:endParaRPr lang="en-US" dirty="0"/>
          </a:p>
        </p:txBody>
      </p:sp>
      <p:sp>
        <p:nvSpPr>
          <p:cNvPr id="6" name="TextBox 5"/>
          <p:cNvSpPr txBox="1"/>
          <p:nvPr/>
        </p:nvSpPr>
        <p:spPr>
          <a:xfrm>
            <a:off x="3657603" y="1288488"/>
            <a:ext cx="771525" cy="2769989"/>
          </a:xfrm>
          <a:prstGeom prst="rect">
            <a:avLst/>
          </a:prstGeom>
          <a:noFill/>
        </p:spPr>
        <p:txBody>
          <a:bodyPr wrap="square" lIns="0" tIns="0" rIns="0" bIns="0" rtlCol="0" anchor="ctr">
            <a:spAutoFit/>
          </a:bodyPr>
          <a:lstStyle/>
          <a:p>
            <a:pPr algn="ctr"/>
            <a:r>
              <a:rPr lang="en-US" sz="18000" dirty="0">
                <a:solidFill>
                  <a:srgbClr val="000000"/>
                </a:solidFill>
              </a:rPr>
              <a:t>4</a:t>
            </a:r>
          </a:p>
        </p:txBody>
      </p:sp>
      <p:pic>
        <p:nvPicPr>
          <p:cNvPr id="7" name="Picture Placeholder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6000" y="1667077"/>
            <a:ext cx="4514850" cy="3749040"/>
          </a:xfrm>
          <a:custGeom>
            <a:avLst/>
            <a:gdLst>
              <a:gd name="connsiteX0" fmla="*/ 2528711 w 6359325"/>
              <a:gd name="connsiteY0" fmla="*/ 4774276 h 5643531"/>
              <a:gd name="connsiteX1" fmla="*/ 2963338 w 6359325"/>
              <a:gd name="connsiteY1" fmla="*/ 5208903 h 5643531"/>
              <a:gd name="connsiteX2" fmla="*/ 2528711 w 6359325"/>
              <a:gd name="connsiteY2" fmla="*/ 5643531 h 5643531"/>
              <a:gd name="connsiteX3" fmla="*/ 2094084 w 6359325"/>
              <a:gd name="connsiteY3" fmla="*/ 5208903 h 5643531"/>
              <a:gd name="connsiteX4" fmla="*/ 2528711 w 6359325"/>
              <a:gd name="connsiteY4" fmla="*/ 4774276 h 5643531"/>
              <a:gd name="connsiteX5" fmla="*/ 2572460 w 6359325"/>
              <a:gd name="connsiteY5" fmla="*/ 3576537 h 5643531"/>
              <a:gd name="connsiteX6" fmla="*/ 2838976 w 6359325"/>
              <a:gd name="connsiteY6" fmla="*/ 3686931 h 5643531"/>
              <a:gd name="connsiteX7" fmla="*/ 2838976 w 6359325"/>
              <a:gd name="connsiteY7" fmla="*/ 4219966 h 5643531"/>
              <a:gd name="connsiteX8" fmla="*/ 1774698 w 6359325"/>
              <a:gd name="connsiteY8" fmla="*/ 5284245 h 5643531"/>
              <a:gd name="connsiteX9" fmla="*/ 1241664 w 6359325"/>
              <a:gd name="connsiteY9" fmla="*/ 5284245 h 5643531"/>
              <a:gd name="connsiteX10" fmla="*/ 1241664 w 6359325"/>
              <a:gd name="connsiteY10" fmla="*/ 4751211 h 5643531"/>
              <a:gd name="connsiteX11" fmla="*/ 2305943 w 6359325"/>
              <a:gd name="connsiteY11" fmla="*/ 3686931 h 5643531"/>
              <a:gd name="connsiteX12" fmla="*/ 2572460 w 6359325"/>
              <a:gd name="connsiteY12" fmla="*/ 3576537 h 5643531"/>
              <a:gd name="connsiteX13" fmla="*/ 5607073 w 6359325"/>
              <a:gd name="connsiteY13" fmla="*/ 2826232 h 5643531"/>
              <a:gd name="connsiteX14" fmla="*/ 5873590 w 6359325"/>
              <a:gd name="connsiteY14" fmla="*/ 2936627 h 5643531"/>
              <a:gd name="connsiteX15" fmla="*/ 5873589 w 6359325"/>
              <a:gd name="connsiteY15" fmla="*/ 3469661 h 5643531"/>
              <a:gd name="connsiteX16" fmla="*/ 4809309 w 6359325"/>
              <a:gd name="connsiteY16" fmla="*/ 4533940 h 5643531"/>
              <a:gd name="connsiteX17" fmla="*/ 4276276 w 6359325"/>
              <a:gd name="connsiteY17" fmla="*/ 4533940 h 5643531"/>
              <a:gd name="connsiteX18" fmla="*/ 4276277 w 6359325"/>
              <a:gd name="connsiteY18" fmla="*/ 4000906 h 5643531"/>
              <a:gd name="connsiteX19" fmla="*/ 5340557 w 6359325"/>
              <a:gd name="connsiteY19" fmla="*/ 2936627 h 5643531"/>
              <a:gd name="connsiteX20" fmla="*/ 5607073 w 6359325"/>
              <a:gd name="connsiteY20" fmla="*/ 2826232 h 5643531"/>
              <a:gd name="connsiteX21" fmla="*/ 5927979 w 6359325"/>
              <a:gd name="connsiteY21" fmla="*/ 1361596 h 5643531"/>
              <a:gd name="connsiteX22" fmla="*/ 6194495 w 6359325"/>
              <a:gd name="connsiteY22" fmla="*/ 1471991 h 5643531"/>
              <a:gd name="connsiteX23" fmla="*/ 6194495 w 6359325"/>
              <a:gd name="connsiteY23" fmla="*/ 2005024 h 5643531"/>
              <a:gd name="connsiteX24" fmla="*/ 3362161 w 6359325"/>
              <a:gd name="connsiteY24" fmla="*/ 4837358 h 5643531"/>
              <a:gd name="connsiteX25" fmla="*/ 2829129 w 6359325"/>
              <a:gd name="connsiteY25" fmla="*/ 4837357 h 5643531"/>
              <a:gd name="connsiteX26" fmla="*/ 2829129 w 6359325"/>
              <a:gd name="connsiteY26" fmla="*/ 4304324 h 5643531"/>
              <a:gd name="connsiteX27" fmla="*/ 5661462 w 6359325"/>
              <a:gd name="connsiteY27" fmla="*/ 1471991 h 5643531"/>
              <a:gd name="connsiteX28" fmla="*/ 5927979 w 6359325"/>
              <a:gd name="connsiteY28" fmla="*/ 1361596 h 5643531"/>
              <a:gd name="connsiteX29" fmla="*/ 4033214 w 6359325"/>
              <a:gd name="connsiteY29" fmla="*/ 943370 h 5643531"/>
              <a:gd name="connsiteX30" fmla="*/ 4299730 w 6359325"/>
              <a:gd name="connsiteY30" fmla="*/ 1053766 h 5643531"/>
              <a:gd name="connsiteX31" fmla="*/ 4299730 w 6359325"/>
              <a:gd name="connsiteY31" fmla="*/ 1586799 h 5643531"/>
              <a:gd name="connsiteX32" fmla="*/ 3373231 w 6359325"/>
              <a:gd name="connsiteY32" fmla="*/ 2513298 h 5643531"/>
              <a:gd name="connsiteX33" fmla="*/ 3034728 w 6359325"/>
              <a:gd name="connsiteY33" fmla="*/ 2616793 h 5643531"/>
              <a:gd name="connsiteX34" fmla="*/ 2978017 w 6359325"/>
              <a:gd name="connsiteY34" fmla="*/ 2599987 h 5643531"/>
              <a:gd name="connsiteX35" fmla="*/ 2996907 w 6359325"/>
              <a:gd name="connsiteY35" fmla="*/ 2663728 h 5643531"/>
              <a:gd name="connsiteX36" fmla="*/ 2893413 w 6359325"/>
              <a:gd name="connsiteY36" fmla="*/ 3002233 h 5643531"/>
              <a:gd name="connsiteX37" fmla="*/ 1829134 w 6359325"/>
              <a:gd name="connsiteY37" fmla="*/ 4066512 h 5643531"/>
              <a:gd name="connsiteX38" fmla="*/ 1296100 w 6359325"/>
              <a:gd name="connsiteY38" fmla="*/ 4066512 h 5643531"/>
              <a:gd name="connsiteX39" fmla="*/ 1296101 w 6359325"/>
              <a:gd name="connsiteY39" fmla="*/ 3533479 h 5643531"/>
              <a:gd name="connsiteX40" fmla="*/ 2360380 w 6359325"/>
              <a:gd name="connsiteY40" fmla="*/ 2469200 h 5643531"/>
              <a:gd name="connsiteX41" fmla="*/ 2626896 w 6359325"/>
              <a:gd name="connsiteY41" fmla="*/ 2358805 h 5643531"/>
              <a:gd name="connsiteX42" fmla="*/ 2698884 w 6359325"/>
              <a:gd name="connsiteY42" fmla="*/ 2365705 h 5643531"/>
              <a:gd name="connsiteX43" fmla="*/ 2755594 w 6359325"/>
              <a:gd name="connsiteY43" fmla="*/ 2382511 h 5643531"/>
              <a:gd name="connsiteX44" fmla="*/ 2736704 w 6359325"/>
              <a:gd name="connsiteY44" fmla="*/ 2318769 h 5643531"/>
              <a:gd name="connsiteX45" fmla="*/ 2840198 w 6359325"/>
              <a:gd name="connsiteY45" fmla="*/ 1980265 h 5643531"/>
              <a:gd name="connsiteX46" fmla="*/ 3766697 w 6359325"/>
              <a:gd name="connsiteY46" fmla="*/ 1053766 h 5643531"/>
              <a:gd name="connsiteX47" fmla="*/ 4033214 w 6359325"/>
              <a:gd name="connsiteY47" fmla="*/ 943370 h 5643531"/>
              <a:gd name="connsiteX48" fmla="*/ 3209244 w 6359325"/>
              <a:gd name="connsiteY48" fmla="*/ 607151 h 5643531"/>
              <a:gd name="connsiteX49" fmla="*/ 3475760 w 6359325"/>
              <a:gd name="connsiteY49" fmla="*/ 717545 h 5643531"/>
              <a:gd name="connsiteX50" fmla="*/ 3475760 w 6359325"/>
              <a:gd name="connsiteY50" fmla="*/ 1250579 h 5643531"/>
              <a:gd name="connsiteX51" fmla="*/ 643427 w 6359325"/>
              <a:gd name="connsiteY51" fmla="*/ 4082912 h 5643531"/>
              <a:gd name="connsiteX52" fmla="*/ 110395 w 6359325"/>
              <a:gd name="connsiteY52" fmla="*/ 4082913 h 5643531"/>
              <a:gd name="connsiteX53" fmla="*/ 110395 w 6359325"/>
              <a:gd name="connsiteY53" fmla="*/ 3549880 h 5643531"/>
              <a:gd name="connsiteX54" fmla="*/ 2942728 w 6359325"/>
              <a:gd name="connsiteY54" fmla="*/ 717546 h 5643531"/>
              <a:gd name="connsiteX55" fmla="*/ 3209244 w 6359325"/>
              <a:gd name="connsiteY55" fmla="*/ 607151 h 5643531"/>
              <a:gd name="connsiteX56" fmla="*/ 5982415 w 6359325"/>
              <a:gd name="connsiteY56" fmla="*/ 156125 h 5643531"/>
              <a:gd name="connsiteX57" fmla="*/ 6248932 w 6359325"/>
              <a:gd name="connsiteY57" fmla="*/ 266519 h 5643531"/>
              <a:gd name="connsiteX58" fmla="*/ 6248931 w 6359325"/>
              <a:gd name="connsiteY58" fmla="*/ 799553 h 5643531"/>
              <a:gd name="connsiteX59" fmla="*/ 3416597 w 6359325"/>
              <a:gd name="connsiteY59" fmla="*/ 3631887 h 5643531"/>
              <a:gd name="connsiteX60" fmla="*/ 2883565 w 6359325"/>
              <a:gd name="connsiteY60" fmla="*/ 3631887 h 5643531"/>
              <a:gd name="connsiteX61" fmla="*/ 2883565 w 6359325"/>
              <a:gd name="connsiteY61" fmla="*/ 3098853 h 5643531"/>
              <a:gd name="connsiteX62" fmla="*/ 5715898 w 6359325"/>
              <a:gd name="connsiteY62" fmla="*/ 266520 h 5643531"/>
              <a:gd name="connsiteX63" fmla="*/ 5982415 w 6359325"/>
              <a:gd name="connsiteY63" fmla="*/ 156125 h 5643531"/>
              <a:gd name="connsiteX64" fmla="*/ 3886498 w 6359325"/>
              <a:gd name="connsiteY64" fmla="*/ 0 h 5643531"/>
              <a:gd name="connsiteX65" fmla="*/ 4321125 w 6359325"/>
              <a:gd name="connsiteY65" fmla="*/ 434627 h 5643531"/>
              <a:gd name="connsiteX66" fmla="*/ 3886498 w 6359325"/>
              <a:gd name="connsiteY66" fmla="*/ 869253 h 5643531"/>
              <a:gd name="connsiteX67" fmla="*/ 3451871 w 6359325"/>
              <a:gd name="connsiteY67" fmla="*/ 434627 h 5643531"/>
              <a:gd name="connsiteX68" fmla="*/ 3886498 w 6359325"/>
              <a:gd name="connsiteY68" fmla="*/ 0 h 5643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6359325" h="5643531">
                <a:moveTo>
                  <a:pt x="2528711" y="4774276"/>
                </a:moveTo>
                <a:cubicBezTo>
                  <a:pt x="2768748" y="4774276"/>
                  <a:pt x="2963337" y="4968865"/>
                  <a:pt x="2963338" y="5208903"/>
                </a:cubicBezTo>
                <a:cubicBezTo>
                  <a:pt x="2963337" y="5448941"/>
                  <a:pt x="2768748" y="5643531"/>
                  <a:pt x="2528711" y="5643531"/>
                </a:cubicBezTo>
                <a:cubicBezTo>
                  <a:pt x="2288672" y="5643530"/>
                  <a:pt x="2094083" y="5448941"/>
                  <a:pt x="2094084" y="5208903"/>
                </a:cubicBezTo>
                <a:cubicBezTo>
                  <a:pt x="2094083" y="4968865"/>
                  <a:pt x="2288672" y="4774276"/>
                  <a:pt x="2528711" y="4774276"/>
                </a:cubicBezTo>
                <a:close/>
                <a:moveTo>
                  <a:pt x="2572460" y="3576537"/>
                </a:moveTo>
                <a:cubicBezTo>
                  <a:pt x="2668920" y="3576538"/>
                  <a:pt x="2765380" y="3613335"/>
                  <a:pt x="2838976" y="3686931"/>
                </a:cubicBezTo>
                <a:cubicBezTo>
                  <a:pt x="2986169" y="3834126"/>
                  <a:pt x="2986169" y="4072773"/>
                  <a:pt x="2838976" y="4219966"/>
                </a:cubicBezTo>
                <a:lnTo>
                  <a:pt x="1774698" y="5284245"/>
                </a:lnTo>
                <a:cubicBezTo>
                  <a:pt x="1627504" y="5431438"/>
                  <a:pt x="1388857" y="5431438"/>
                  <a:pt x="1241664" y="5284245"/>
                </a:cubicBezTo>
                <a:cubicBezTo>
                  <a:pt x="1094471" y="5137052"/>
                  <a:pt x="1094471" y="4898405"/>
                  <a:pt x="1241664" y="4751211"/>
                </a:cubicBezTo>
                <a:lnTo>
                  <a:pt x="2305943" y="3686931"/>
                </a:lnTo>
                <a:cubicBezTo>
                  <a:pt x="2379540" y="3613335"/>
                  <a:pt x="2476000" y="3576538"/>
                  <a:pt x="2572460" y="3576537"/>
                </a:cubicBezTo>
                <a:close/>
                <a:moveTo>
                  <a:pt x="5607073" y="2826232"/>
                </a:moveTo>
                <a:cubicBezTo>
                  <a:pt x="5703532" y="2826232"/>
                  <a:pt x="5799993" y="2863030"/>
                  <a:pt x="5873590" y="2936627"/>
                </a:cubicBezTo>
                <a:cubicBezTo>
                  <a:pt x="6020783" y="3083820"/>
                  <a:pt x="6020783" y="3322467"/>
                  <a:pt x="5873589" y="3469661"/>
                </a:cubicBezTo>
                <a:lnTo>
                  <a:pt x="4809309" y="4533940"/>
                </a:lnTo>
                <a:cubicBezTo>
                  <a:pt x="4662117" y="4681132"/>
                  <a:pt x="4423469" y="4681133"/>
                  <a:pt x="4276276" y="4533940"/>
                </a:cubicBezTo>
                <a:cubicBezTo>
                  <a:pt x="4129084" y="4386746"/>
                  <a:pt x="4129083" y="4148100"/>
                  <a:pt x="4276277" y="4000906"/>
                </a:cubicBezTo>
                <a:lnTo>
                  <a:pt x="5340557" y="2936627"/>
                </a:lnTo>
                <a:cubicBezTo>
                  <a:pt x="5414153" y="2863030"/>
                  <a:pt x="5510612" y="2826232"/>
                  <a:pt x="5607073" y="2826232"/>
                </a:cubicBezTo>
                <a:close/>
                <a:moveTo>
                  <a:pt x="5927979" y="1361596"/>
                </a:moveTo>
                <a:cubicBezTo>
                  <a:pt x="6024438" y="1361596"/>
                  <a:pt x="6120899" y="1398394"/>
                  <a:pt x="6194495" y="1471991"/>
                </a:cubicBezTo>
                <a:cubicBezTo>
                  <a:pt x="6341688" y="1619184"/>
                  <a:pt x="6341688" y="1857831"/>
                  <a:pt x="6194495" y="2005024"/>
                </a:cubicBezTo>
                <a:lnTo>
                  <a:pt x="3362161" y="4837358"/>
                </a:lnTo>
                <a:cubicBezTo>
                  <a:pt x="3214968" y="4984551"/>
                  <a:pt x="2976322" y="4984550"/>
                  <a:pt x="2829129" y="4837357"/>
                </a:cubicBezTo>
                <a:cubicBezTo>
                  <a:pt x="2681936" y="4690164"/>
                  <a:pt x="2681936" y="4451517"/>
                  <a:pt x="2829129" y="4304324"/>
                </a:cubicBezTo>
                <a:lnTo>
                  <a:pt x="5661462" y="1471991"/>
                </a:lnTo>
                <a:cubicBezTo>
                  <a:pt x="5735058" y="1398394"/>
                  <a:pt x="5831518" y="1361596"/>
                  <a:pt x="5927979" y="1361596"/>
                </a:cubicBezTo>
                <a:close/>
                <a:moveTo>
                  <a:pt x="4033214" y="943370"/>
                </a:moveTo>
                <a:cubicBezTo>
                  <a:pt x="4129674" y="943371"/>
                  <a:pt x="4226134" y="980169"/>
                  <a:pt x="4299730" y="1053766"/>
                </a:cubicBezTo>
                <a:cubicBezTo>
                  <a:pt x="4446923" y="1200959"/>
                  <a:pt x="4446924" y="1439605"/>
                  <a:pt x="4299730" y="1586799"/>
                </a:cubicBezTo>
                <a:lnTo>
                  <a:pt x="3373231" y="2513298"/>
                </a:lnTo>
                <a:cubicBezTo>
                  <a:pt x="3281235" y="2605294"/>
                  <a:pt x="3153516" y="2639792"/>
                  <a:pt x="3034728" y="2616793"/>
                </a:cubicBezTo>
                <a:lnTo>
                  <a:pt x="2978017" y="2599987"/>
                </a:lnTo>
                <a:lnTo>
                  <a:pt x="2996907" y="2663728"/>
                </a:lnTo>
                <a:cubicBezTo>
                  <a:pt x="3019907" y="2782518"/>
                  <a:pt x="2985408" y="2910238"/>
                  <a:pt x="2893413" y="3002233"/>
                </a:cubicBezTo>
                <a:lnTo>
                  <a:pt x="1829134" y="4066512"/>
                </a:lnTo>
                <a:cubicBezTo>
                  <a:pt x="1681941" y="4213705"/>
                  <a:pt x="1443293" y="4213705"/>
                  <a:pt x="1296100" y="4066512"/>
                </a:cubicBezTo>
                <a:cubicBezTo>
                  <a:pt x="1148908" y="3919319"/>
                  <a:pt x="1148908" y="3680672"/>
                  <a:pt x="1296101" y="3533479"/>
                </a:cubicBezTo>
                <a:lnTo>
                  <a:pt x="2360380" y="2469200"/>
                </a:lnTo>
                <a:cubicBezTo>
                  <a:pt x="2433976" y="2395603"/>
                  <a:pt x="2530436" y="2358805"/>
                  <a:pt x="2626896" y="2358805"/>
                </a:cubicBezTo>
                <a:cubicBezTo>
                  <a:pt x="2651011" y="2358805"/>
                  <a:pt x="2675127" y="2361105"/>
                  <a:pt x="2698884" y="2365705"/>
                </a:cubicBezTo>
                <a:lnTo>
                  <a:pt x="2755594" y="2382511"/>
                </a:lnTo>
                <a:lnTo>
                  <a:pt x="2736704" y="2318769"/>
                </a:lnTo>
                <a:cubicBezTo>
                  <a:pt x="2713705" y="2199980"/>
                  <a:pt x="2748203" y="2072260"/>
                  <a:pt x="2840198" y="1980265"/>
                </a:cubicBezTo>
                <a:lnTo>
                  <a:pt x="3766697" y="1053766"/>
                </a:lnTo>
                <a:cubicBezTo>
                  <a:pt x="3840294" y="980169"/>
                  <a:pt x="3936754" y="943371"/>
                  <a:pt x="4033214" y="943370"/>
                </a:cubicBezTo>
                <a:close/>
                <a:moveTo>
                  <a:pt x="3209244" y="607151"/>
                </a:moveTo>
                <a:cubicBezTo>
                  <a:pt x="3305704" y="607150"/>
                  <a:pt x="3402164" y="643949"/>
                  <a:pt x="3475760" y="717545"/>
                </a:cubicBezTo>
                <a:cubicBezTo>
                  <a:pt x="3622953" y="864738"/>
                  <a:pt x="3622953" y="1103386"/>
                  <a:pt x="3475760" y="1250579"/>
                </a:cubicBezTo>
                <a:lnTo>
                  <a:pt x="643427" y="4082912"/>
                </a:lnTo>
                <a:cubicBezTo>
                  <a:pt x="496234" y="4230106"/>
                  <a:pt x="257587" y="4230106"/>
                  <a:pt x="110395" y="4082913"/>
                </a:cubicBezTo>
                <a:cubicBezTo>
                  <a:pt x="-36798" y="3935720"/>
                  <a:pt x="-36799" y="3697072"/>
                  <a:pt x="110395" y="3549880"/>
                </a:cubicBezTo>
                <a:lnTo>
                  <a:pt x="2942728" y="717546"/>
                </a:lnTo>
                <a:cubicBezTo>
                  <a:pt x="3016324" y="643949"/>
                  <a:pt x="3112785" y="607151"/>
                  <a:pt x="3209244" y="607151"/>
                </a:cubicBezTo>
                <a:close/>
                <a:moveTo>
                  <a:pt x="5982415" y="156125"/>
                </a:moveTo>
                <a:cubicBezTo>
                  <a:pt x="6078875" y="156125"/>
                  <a:pt x="6175335" y="192923"/>
                  <a:pt x="6248932" y="266519"/>
                </a:cubicBezTo>
                <a:cubicBezTo>
                  <a:pt x="6396124" y="413713"/>
                  <a:pt x="6396124" y="652360"/>
                  <a:pt x="6248931" y="799553"/>
                </a:cubicBezTo>
                <a:lnTo>
                  <a:pt x="3416597" y="3631887"/>
                </a:lnTo>
                <a:cubicBezTo>
                  <a:pt x="3269404" y="3779080"/>
                  <a:pt x="3030758" y="3779079"/>
                  <a:pt x="2883565" y="3631887"/>
                </a:cubicBezTo>
                <a:cubicBezTo>
                  <a:pt x="2736373" y="3484694"/>
                  <a:pt x="2736372" y="3246046"/>
                  <a:pt x="2883565" y="3098853"/>
                </a:cubicBezTo>
                <a:lnTo>
                  <a:pt x="5715898" y="266520"/>
                </a:lnTo>
                <a:cubicBezTo>
                  <a:pt x="5789494" y="192923"/>
                  <a:pt x="5885955" y="156125"/>
                  <a:pt x="5982415" y="156125"/>
                </a:cubicBezTo>
                <a:close/>
                <a:moveTo>
                  <a:pt x="3886498" y="0"/>
                </a:moveTo>
                <a:cubicBezTo>
                  <a:pt x="4126536" y="0"/>
                  <a:pt x="4321125" y="194589"/>
                  <a:pt x="4321125" y="434627"/>
                </a:cubicBezTo>
                <a:cubicBezTo>
                  <a:pt x="4321125" y="674665"/>
                  <a:pt x="4126536" y="869254"/>
                  <a:pt x="3886498" y="869253"/>
                </a:cubicBezTo>
                <a:cubicBezTo>
                  <a:pt x="3646459" y="869254"/>
                  <a:pt x="3451870" y="674665"/>
                  <a:pt x="3451871" y="434627"/>
                </a:cubicBezTo>
                <a:cubicBezTo>
                  <a:pt x="3451870" y="194589"/>
                  <a:pt x="3646459" y="0"/>
                  <a:pt x="3886498" y="0"/>
                </a:cubicBezTo>
                <a:close/>
              </a:path>
            </a:pathLst>
          </a:custGeom>
        </p:spPr>
      </p:pic>
    </p:spTree>
    <p:extLst>
      <p:ext uri="{BB962C8B-B14F-4D97-AF65-F5344CB8AC3E}">
        <p14:creationId xmlns:p14="http://schemas.microsoft.com/office/powerpoint/2010/main" val="10602337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Key </a:t>
            </a:r>
            <a:r>
              <a:rPr lang="en-AU" dirty="0"/>
              <a:t>Findings</a:t>
            </a:r>
            <a:endParaRPr lang="en-US" dirty="0"/>
          </a:p>
        </p:txBody>
      </p:sp>
      <p:graphicFrame>
        <p:nvGraphicFramePr>
          <p:cNvPr id="9" name="Chart 8"/>
          <p:cNvGraphicFramePr/>
          <p:nvPr>
            <p:extLst>
              <p:ext uri="{D42A27DB-BD31-4B8C-83A1-F6EECF244321}">
                <p14:modId xmlns:p14="http://schemas.microsoft.com/office/powerpoint/2010/main" val="1440596590"/>
              </p:ext>
            </p:extLst>
          </p:nvPr>
        </p:nvGraphicFramePr>
        <p:xfrm>
          <a:off x="518510" y="1607359"/>
          <a:ext cx="2728124" cy="287654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hart 11"/>
          <p:cNvGraphicFramePr/>
          <p:nvPr>
            <p:extLst>
              <p:ext uri="{D42A27DB-BD31-4B8C-83A1-F6EECF244321}">
                <p14:modId xmlns:p14="http://schemas.microsoft.com/office/powerpoint/2010/main" val="3378417574"/>
              </p:ext>
            </p:extLst>
          </p:nvPr>
        </p:nvGraphicFramePr>
        <p:xfrm>
          <a:off x="8497586" y="1607359"/>
          <a:ext cx="3583577" cy="2876548"/>
        </p:xfrm>
        <a:graphic>
          <a:graphicData uri="http://schemas.openxmlformats.org/drawingml/2006/chart">
            <c:chart xmlns:c="http://schemas.openxmlformats.org/drawingml/2006/chart" xmlns:r="http://schemas.openxmlformats.org/officeDocument/2006/relationships" r:id="rId3"/>
          </a:graphicData>
        </a:graphic>
      </p:graphicFrame>
      <p:sp>
        <p:nvSpPr>
          <p:cNvPr id="15" name="TextBox 14"/>
          <p:cNvSpPr txBox="1"/>
          <p:nvPr/>
        </p:nvSpPr>
        <p:spPr>
          <a:xfrm>
            <a:off x="8424287" y="2973006"/>
            <a:ext cx="956031" cy="297454"/>
          </a:xfrm>
          <a:prstGeom prst="rect">
            <a:avLst/>
          </a:prstGeom>
          <a:noFill/>
        </p:spPr>
        <p:txBody>
          <a:bodyPr wrap="none" rtlCol="0" anchor="ctr">
            <a:spAutoFit/>
          </a:bodyPr>
          <a:lstStyle/>
          <a:p>
            <a:r>
              <a:rPr lang="en-US" sz="1333" dirty="0">
                <a:latin typeface="+mj-lt"/>
              </a:rPr>
              <a:t>Year 2016</a:t>
            </a:r>
          </a:p>
        </p:txBody>
      </p:sp>
      <p:sp>
        <p:nvSpPr>
          <p:cNvPr id="16" name="TextBox 15"/>
          <p:cNvSpPr txBox="1"/>
          <p:nvPr/>
        </p:nvSpPr>
        <p:spPr>
          <a:xfrm>
            <a:off x="8424287" y="3465913"/>
            <a:ext cx="956031" cy="297454"/>
          </a:xfrm>
          <a:prstGeom prst="rect">
            <a:avLst/>
          </a:prstGeom>
          <a:noFill/>
        </p:spPr>
        <p:txBody>
          <a:bodyPr wrap="none" rtlCol="0" anchor="ctr">
            <a:spAutoFit/>
          </a:bodyPr>
          <a:lstStyle/>
          <a:p>
            <a:r>
              <a:rPr lang="en-US" sz="1333" dirty="0">
                <a:latin typeface="+mj-lt"/>
              </a:rPr>
              <a:t>Year 2015</a:t>
            </a:r>
          </a:p>
        </p:txBody>
      </p:sp>
      <p:sp>
        <p:nvSpPr>
          <p:cNvPr id="17" name="TextBox 16"/>
          <p:cNvSpPr txBox="1"/>
          <p:nvPr/>
        </p:nvSpPr>
        <p:spPr>
          <a:xfrm>
            <a:off x="382260" y="1410898"/>
            <a:ext cx="2936448" cy="379656"/>
          </a:xfrm>
          <a:prstGeom prst="rect">
            <a:avLst/>
          </a:prstGeom>
          <a:noFill/>
        </p:spPr>
        <p:txBody>
          <a:bodyPr wrap="square" rtlCol="0" anchor="ctr">
            <a:spAutoFit/>
          </a:bodyPr>
          <a:lstStyle/>
          <a:p>
            <a:pPr algn="ctr">
              <a:spcAft>
                <a:spcPts val="600"/>
              </a:spcAft>
            </a:pPr>
            <a:r>
              <a:rPr lang="en-US" sz="1867" dirty="0">
                <a:solidFill>
                  <a:schemeClr val="tx1">
                    <a:lumMod val="65000"/>
                    <a:lumOff val="35000"/>
                  </a:schemeClr>
                </a:solidFill>
                <a:ea typeface="Calibri" panose="020F0502020204030204" pitchFamily="34" charset="0"/>
                <a:cs typeface="Times New Roman" panose="02020603050405020304" pitchFamily="18" charset="0"/>
              </a:rPr>
              <a:t>1. Overall Impression</a:t>
            </a:r>
            <a:endParaRPr lang="en-US" sz="1067" dirty="0">
              <a:solidFill>
                <a:srgbClr val="F39C12"/>
              </a:solidFill>
              <a:ea typeface="Calibri" panose="020F0502020204030204" pitchFamily="34" charset="0"/>
              <a:cs typeface="Times New Roman" panose="02020603050405020304" pitchFamily="18" charset="0"/>
            </a:endParaRPr>
          </a:p>
        </p:txBody>
      </p:sp>
      <p:sp>
        <p:nvSpPr>
          <p:cNvPr id="20" name="TextBox 19"/>
          <p:cNvSpPr txBox="1"/>
          <p:nvPr/>
        </p:nvSpPr>
        <p:spPr>
          <a:xfrm>
            <a:off x="4609616" y="1423655"/>
            <a:ext cx="2936448" cy="379656"/>
          </a:xfrm>
          <a:prstGeom prst="rect">
            <a:avLst/>
          </a:prstGeom>
          <a:noFill/>
        </p:spPr>
        <p:txBody>
          <a:bodyPr wrap="square" rtlCol="0" anchor="ctr">
            <a:spAutoFit/>
          </a:bodyPr>
          <a:lstStyle/>
          <a:p>
            <a:pPr algn="ctr">
              <a:spcAft>
                <a:spcPts val="600"/>
              </a:spcAft>
            </a:pPr>
            <a:r>
              <a:rPr lang="en-US" sz="1867" dirty="0">
                <a:solidFill>
                  <a:schemeClr val="tx1">
                    <a:lumMod val="65000"/>
                    <a:lumOff val="35000"/>
                  </a:schemeClr>
                </a:solidFill>
                <a:ea typeface="Calibri" panose="020F0502020204030204" pitchFamily="34" charset="0"/>
                <a:cs typeface="Times New Roman" panose="02020603050405020304" pitchFamily="18" charset="0"/>
              </a:rPr>
              <a:t>2. Trust Index</a:t>
            </a:r>
            <a:endParaRPr lang="en-US" sz="1067" dirty="0">
              <a:solidFill>
                <a:srgbClr val="F39C12"/>
              </a:solidFill>
              <a:ea typeface="Calibri" panose="020F0502020204030204" pitchFamily="34" charset="0"/>
              <a:cs typeface="Times New Roman" panose="02020603050405020304" pitchFamily="18" charset="0"/>
            </a:endParaRPr>
          </a:p>
        </p:txBody>
      </p:sp>
      <p:sp>
        <p:nvSpPr>
          <p:cNvPr id="21" name="TextBox 20"/>
          <p:cNvSpPr txBox="1"/>
          <p:nvPr/>
        </p:nvSpPr>
        <p:spPr>
          <a:xfrm>
            <a:off x="8801435" y="1423654"/>
            <a:ext cx="2936448" cy="379656"/>
          </a:xfrm>
          <a:prstGeom prst="rect">
            <a:avLst/>
          </a:prstGeom>
          <a:noFill/>
        </p:spPr>
        <p:txBody>
          <a:bodyPr wrap="square" rtlCol="0" anchor="ctr">
            <a:spAutoFit/>
          </a:bodyPr>
          <a:lstStyle/>
          <a:p>
            <a:pPr>
              <a:spcAft>
                <a:spcPts val="600"/>
              </a:spcAft>
            </a:pPr>
            <a:r>
              <a:rPr lang="en-US" sz="1867" dirty="0">
                <a:solidFill>
                  <a:schemeClr val="tx1">
                    <a:lumMod val="65000"/>
                    <a:lumOff val="35000"/>
                  </a:schemeClr>
                </a:solidFill>
                <a:ea typeface="Calibri" panose="020F0502020204030204" pitchFamily="34" charset="0"/>
                <a:cs typeface="Times New Roman" panose="02020603050405020304" pitchFamily="18" charset="0"/>
              </a:rPr>
              <a:t>3. Change in Perception</a:t>
            </a:r>
            <a:endParaRPr lang="en-US" sz="1067" dirty="0">
              <a:solidFill>
                <a:srgbClr val="F39C12"/>
              </a:solidFill>
              <a:ea typeface="Calibri" panose="020F0502020204030204" pitchFamily="34" charset="0"/>
              <a:cs typeface="Times New Roman" panose="02020603050405020304" pitchFamily="18" charset="0"/>
            </a:endParaRPr>
          </a:p>
        </p:txBody>
      </p:sp>
      <p:sp>
        <p:nvSpPr>
          <p:cNvPr id="26" name="Rectangle 25"/>
          <p:cNvSpPr/>
          <p:nvPr/>
        </p:nvSpPr>
        <p:spPr>
          <a:xfrm>
            <a:off x="518511" y="4744308"/>
            <a:ext cx="3475973" cy="984885"/>
          </a:xfrm>
          <a:prstGeom prst="rect">
            <a:avLst/>
          </a:prstGeom>
          <a:solidFill>
            <a:schemeClr val="bg1">
              <a:lumMod val="85000"/>
            </a:schemeClr>
          </a:solidFill>
        </p:spPr>
        <p:txBody>
          <a:bodyPr wrap="square" anchor="ctr">
            <a:noAutofit/>
          </a:bodyPr>
          <a:lstStyle/>
          <a:p>
            <a:pPr algn="ctr">
              <a:spcAft>
                <a:spcPts val="600"/>
              </a:spcAft>
            </a:pPr>
            <a:r>
              <a:rPr lang="en-US" sz="1867" dirty="0">
                <a:latin typeface="+mj-lt"/>
                <a:ea typeface="Calibri" panose="020F0502020204030204" pitchFamily="34" charset="0"/>
                <a:cs typeface="Times New Roman" panose="02020603050405020304" pitchFamily="18" charset="0"/>
              </a:rPr>
              <a:t>Consistent year-on-year improvement (7% upward movement in 2018)</a:t>
            </a:r>
          </a:p>
        </p:txBody>
      </p:sp>
      <p:sp>
        <p:nvSpPr>
          <p:cNvPr id="27" name="Rectangle 26"/>
          <p:cNvSpPr/>
          <p:nvPr/>
        </p:nvSpPr>
        <p:spPr>
          <a:xfrm>
            <a:off x="4431462" y="4744308"/>
            <a:ext cx="3534901" cy="984885"/>
          </a:xfrm>
          <a:prstGeom prst="rect">
            <a:avLst/>
          </a:prstGeom>
          <a:solidFill>
            <a:schemeClr val="bg1">
              <a:lumMod val="85000"/>
            </a:schemeClr>
          </a:solidFill>
        </p:spPr>
        <p:txBody>
          <a:bodyPr wrap="square" anchor="ctr">
            <a:noAutofit/>
          </a:bodyPr>
          <a:lstStyle/>
          <a:p>
            <a:pPr algn="ctr">
              <a:spcAft>
                <a:spcPts val="600"/>
              </a:spcAft>
            </a:pPr>
            <a:r>
              <a:rPr lang="en-US" sz="1867" dirty="0">
                <a:latin typeface="+mj-lt"/>
                <a:ea typeface="Calibri" panose="020F0502020204030204" pitchFamily="34" charset="0"/>
                <a:cs typeface="Times New Roman" panose="02020603050405020304" pitchFamily="18" charset="0"/>
              </a:rPr>
              <a:t>Trust in banking sector has risen (6% increase in 2018)</a:t>
            </a:r>
          </a:p>
        </p:txBody>
      </p:sp>
      <p:sp>
        <p:nvSpPr>
          <p:cNvPr id="28" name="Rectangle 27"/>
          <p:cNvSpPr/>
          <p:nvPr/>
        </p:nvSpPr>
        <p:spPr>
          <a:xfrm>
            <a:off x="8326583" y="4744308"/>
            <a:ext cx="3626453" cy="984885"/>
          </a:xfrm>
          <a:prstGeom prst="rect">
            <a:avLst/>
          </a:prstGeom>
          <a:solidFill>
            <a:schemeClr val="bg1">
              <a:lumMod val="85000"/>
            </a:schemeClr>
          </a:solidFill>
        </p:spPr>
        <p:txBody>
          <a:bodyPr wrap="square" anchor="ctr">
            <a:noAutofit/>
          </a:bodyPr>
          <a:lstStyle/>
          <a:p>
            <a:pPr algn="ctr">
              <a:spcAft>
                <a:spcPts val="600"/>
              </a:spcAft>
            </a:pPr>
            <a:r>
              <a:rPr lang="en-US" sz="1867" dirty="0">
                <a:latin typeface="+mj-lt"/>
                <a:ea typeface="Calibri" panose="020F0502020204030204" pitchFamily="34" charset="0"/>
                <a:cs typeface="Times New Roman" panose="02020603050405020304" pitchFamily="18" charset="0"/>
              </a:rPr>
              <a:t>% of ‘perception is equal or improved’ has increased in 2018</a:t>
            </a:r>
          </a:p>
        </p:txBody>
      </p:sp>
      <p:sp>
        <p:nvSpPr>
          <p:cNvPr id="29" name="TextBox 28"/>
          <p:cNvSpPr txBox="1"/>
          <p:nvPr/>
        </p:nvSpPr>
        <p:spPr>
          <a:xfrm>
            <a:off x="4590671" y="6193170"/>
            <a:ext cx="1603927" cy="264232"/>
          </a:xfrm>
          <a:prstGeom prst="rect">
            <a:avLst/>
          </a:prstGeom>
          <a:noFill/>
        </p:spPr>
        <p:txBody>
          <a:bodyPr wrap="square" lIns="0" tIns="0" rIns="0" bIns="0" rtlCol="0" anchor="ctr">
            <a:noAutofit/>
          </a:bodyPr>
          <a:lstStyle/>
          <a:p>
            <a:r>
              <a:rPr lang="en-US" sz="1051" i="1" dirty="0">
                <a:solidFill>
                  <a:srgbClr val="333333"/>
                </a:solidFill>
              </a:rPr>
              <a:t>All figures in %</a:t>
            </a:r>
          </a:p>
        </p:txBody>
      </p:sp>
      <p:sp>
        <p:nvSpPr>
          <p:cNvPr id="31" name="TextBox 30"/>
          <p:cNvSpPr txBox="1"/>
          <p:nvPr/>
        </p:nvSpPr>
        <p:spPr>
          <a:xfrm>
            <a:off x="482529" y="1391154"/>
            <a:ext cx="390144" cy="392841"/>
          </a:xfrm>
          <a:prstGeom prst="rect">
            <a:avLst/>
          </a:prstGeom>
          <a:solidFill>
            <a:schemeClr val="accent2"/>
          </a:solidFill>
        </p:spPr>
        <p:txBody>
          <a:bodyPr wrap="square" lIns="60960" rIns="60960" rtlCol="0" anchor="ctr">
            <a:noAutofit/>
          </a:bodyPr>
          <a:lstStyle/>
          <a:p>
            <a:pPr algn="ctr"/>
            <a:r>
              <a:rPr lang="en-US" sz="1867" dirty="0">
                <a:solidFill>
                  <a:schemeClr val="bg1"/>
                </a:solidFill>
              </a:rPr>
              <a:t>1</a:t>
            </a:r>
          </a:p>
        </p:txBody>
      </p:sp>
      <p:sp>
        <p:nvSpPr>
          <p:cNvPr id="32" name="TextBox 31"/>
          <p:cNvSpPr txBox="1"/>
          <p:nvPr/>
        </p:nvSpPr>
        <p:spPr>
          <a:xfrm>
            <a:off x="5121701" y="1408298"/>
            <a:ext cx="390144" cy="392841"/>
          </a:xfrm>
          <a:prstGeom prst="rect">
            <a:avLst/>
          </a:prstGeom>
          <a:solidFill>
            <a:schemeClr val="accent3"/>
          </a:solidFill>
        </p:spPr>
        <p:txBody>
          <a:bodyPr wrap="square" lIns="60960" rIns="60960" rtlCol="0" anchor="ctr">
            <a:noAutofit/>
          </a:bodyPr>
          <a:lstStyle/>
          <a:p>
            <a:pPr algn="ctr"/>
            <a:r>
              <a:rPr lang="en-US" sz="1867" dirty="0">
                <a:solidFill>
                  <a:schemeClr val="bg1"/>
                </a:solidFill>
              </a:rPr>
              <a:t>2</a:t>
            </a:r>
          </a:p>
        </p:txBody>
      </p:sp>
      <p:sp>
        <p:nvSpPr>
          <p:cNvPr id="33" name="TextBox 32"/>
          <p:cNvSpPr txBox="1"/>
          <p:nvPr/>
        </p:nvSpPr>
        <p:spPr>
          <a:xfrm>
            <a:off x="8678573" y="1390609"/>
            <a:ext cx="390144" cy="392841"/>
          </a:xfrm>
          <a:prstGeom prst="rect">
            <a:avLst/>
          </a:prstGeom>
          <a:solidFill>
            <a:schemeClr val="accent1"/>
          </a:solidFill>
        </p:spPr>
        <p:txBody>
          <a:bodyPr wrap="square" lIns="60960" rIns="60960" rtlCol="0" anchor="ctr">
            <a:noAutofit/>
          </a:bodyPr>
          <a:lstStyle/>
          <a:p>
            <a:pPr algn="ctr"/>
            <a:r>
              <a:rPr lang="en-US" sz="1867" dirty="0">
                <a:solidFill>
                  <a:schemeClr val="bg1"/>
                </a:solidFill>
              </a:rPr>
              <a:t>3</a:t>
            </a:r>
          </a:p>
        </p:txBody>
      </p:sp>
      <p:sp>
        <p:nvSpPr>
          <p:cNvPr id="22" name="TextBox 21"/>
          <p:cNvSpPr txBox="1"/>
          <p:nvPr/>
        </p:nvSpPr>
        <p:spPr>
          <a:xfrm>
            <a:off x="8424287" y="2495471"/>
            <a:ext cx="956031" cy="297454"/>
          </a:xfrm>
          <a:prstGeom prst="rect">
            <a:avLst/>
          </a:prstGeom>
          <a:noFill/>
        </p:spPr>
        <p:txBody>
          <a:bodyPr wrap="none" rtlCol="0" anchor="ctr">
            <a:spAutoFit/>
          </a:bodyPr>
          <a:lstStyle/>
          <a:p>
            <a:r>
              <a:rPr lang="en-US" sz="1333" dirty="0">
                <a:latin typeface="+mj-lt"/>
              </a:rPr>
              <a:t>Year 2017</a:t>
            </a:r>
          </a:p>
        </p:txBody>
      </p:sp>
      <p:sp>
        <p:nvSpPr>
          <p:cNvPr id="24" name="TextBox 23"/>
          <p:cNvSpPr txBox="1"/>
          <p:nvPr/>
        </p:nvSpPr>
        <p:spPr>
          <a:xfrm>
            <a:off x="2694176" y="6302627"/>
            <a:ext cx="1382053" cy="373461"/>
          </a:xfrm>
          <a:prstGeom prst="rect">
            <a:avLst/>
          </a:prstGeom>
          <a:noFill/>
        </p:spPr>
        <p:txBody>
          <a:bodyPr wrap="square" lIns="0" tIns="0" rIns="0" bIns="0" rtlCol="0" anchor="ctr">
            <a:noAutofit/>
          </a:bodyPr>
          <a:lstStyle/>
          <a:p>
            <a:r>
              <a:rPr lang="en-US" sz="1051" i="1" dirty="0">
                <a:solidFill>
                  <a:srgbClr val="333333"/>
                </a:solidFill>
              </a:rPr>
              <a:t>Base 2015: 1040</a:t>
            </a:r>
          </a:p>
          <a:p>
            <a:r>
              <a:rPr lang="en-US" sz="1051" i="1" dirty="0">
                <a:solidFill>
                  <a:srgbClr val="333333"/>
                </a:solidFill>
              </a:rPr>
              <a:t>Base 2016: 1530</a:t>
            </a:r>
          </a:p>
          <a:p>
            <a:r>
              <a:rPr lang="en-US" sz="1051" i="1" dirty="0">
                <a:solidFill>
                  <a:srgbClr val="333333"/>
                </a:solidFill>
              </a:rPr>
              <a:t>Base 2017: 1504</a:t>
            </a:r>
          </a:p>
          <a:p>
            <a:r>
              <a:rPr lang="en-US" sz="1051" i="1" dirty="0">
                <a:solidFill>
                  <a:srgbClr val="333333"/>
                </a:solidFill>
              </a:rPr>
              <a:t>Base 2018: 1515</a:t>
            </a:r>
          </a:p>
        </p:txBody>
      </p:sp>
      <p:graphicFrame>
        <p:nvGraphicFramePr>
          <p:cNvPr id="23" name="Chart 22"/>
          <p:cNvGraphicFramePr/>
          <p:nvPr>
            <p:extLst>
              <p:ext uri="{D42A27DB-BD31-4B8C-83A1-F6EECF244321}">
                <p14:modId xmlns:p14="http://schemas.microsoft.com/office/powerpoint/2010/main" val="1068913420"/>
              </p:ext>
            </p:extLst>
          </p:nvPr>
        </p:nvGraphicFramePr>
        <p:xfrm>
          <a:off x="4868477" y="1607359"/>
          <a:ext cx="2728124" cy="2876548"/>
        </p:xfrm>
        <a:graphic>
          <a:graphicData uri="http://schemas.openxmlformats.org/drawingml/2006/chart">
            <c:chart xmlns:c="http://schemas.openxmlformats.org/drawingml/2006/chart" xmlns:r="http://schemas.openxmlformats.org/officeDocument/2006/relationships" r:id="rId4"/>
          </a:graphicData>
        </a:graphic>
      </p:graphicFrame>
      <p:sp>
        <p:nvSpPr>
          <p:cNvPr id="5" name="Slide Number Placeholder 4"/>
          <p:cNvSpPr>
            <a:spLocks noGrp="1"/>
          </p:cNvSpPr>
          <p:nvPr>
            <p:ph type="sldNum" sz="quarter" idx="10"/>
          </p:nvPr>
        </p:nvSpPr>
        <p:spPr/>
        <p:txBody>
          <a:bodyPr/>
          <a:lstStyle/>
          <a:p>
            <a:fld id="{9784CBA3-D598-4B1F-BAA3-EE14B5154290}" type="slidenum">
              <a:rPr lang="en-AU" smtClean="0"/>
              <a:pPr/>
              <a:t>15</a:t>
            </a:fld>
            <a:endParaRPr lang="en-AU" dirty="0"/>
          </a:p>
        </p:txBody>
      </p:sp>
      <p:sp>
        <p:nvSpPr>
          <p:cNvPr id="25" name="TextBox 24">
            <a:extLst>
              <a:ext uri="{FF2B5EF4-FFF2-40B4-BE49-F238E27FC236}">
                <a16:creationId xmlns:a16="http://schemas.microsoft.com/office/drawing/2014/main" id="{B65576BA-9535-4076-8893-78F9E7EC5234}"/>
              </a:ext>
            </a:extLst>
          </p:cNvPr>
          <p:cNvSpPr txBox="1"/>
          <p:nvPr/>
        </p:nvSpPr>
        <p:spPr>
          <a:xfrm>
            <a:off x="8424286" y="2036975"/>
            <a:ext cx="956031" cy="297454"/>
          </a:xfrm>
          <a:prstGeom prst="rect">
            <a:avLst/>
          </a:prstGeom>
          <a:noFill/>
        </p:spPr>
        <p:txBody>
          <a:bodyPr wrap="none" rtlCol="0" anchor="ctr">
            <a:spAutoFit/>
          </a:bodyPr>
          <a:lstStyle/>
          <a:p>
            <a:r>
              <a:rPr lang="en-US" sz="1333" dirty="0">
                <a:latin typeface="+mj-lt"/>
              </a:rPr>
              <a:t>Year 2018</a:t>
            </a:r>
          </a:p>
        </p:txBody>
      </p:sp>
      <p:sp>
        <p:nvSpPr>
          <p:cNvPr id="2" name="Rectangle 1">
            <a:extLst>
              <a:ext uri="{FF2B5EF4-FFF2-40B4-BE49-F238E27FC236}">
                <a16:creationId xmlns:a16="http://schemas.microsoft.com/office/drawing/2014/main" id="{E170843A-CA6B-4919-8FD4-AF54A9BD0643}"/>
              </a:ext>
            </a:extLst>
          </p:cNvPr>
          <p:cNvSpPr/>
          <p:nvPr/>
        </p:nvSpPr>
        <p:spPr>
          <a:xfrm>
            <a:off x="2828021" y="2011079"/>
            <a:ext cx="601447" cy="338554"/>
          </a:xfrm>
          <a:prstGeom prst="rect">
            <a:avLst/>
          </a:prstGeom>
        </p:spPr>
        <p:txBody>
          <a:bodyPr wrap="none">
            <a:spAutoFit/>
          </a:bodyPr>
          <a:lstStyle/>
          <a:p>
            <a:r>
              <a:rPr lang="en-US" sz="1600" dirty="0">
                <a:ea typeface="Calibri" panose="020F0502020204030204" pitchFamily="34" charset="0"/>
                <a:cs typeface="Times New Roman" panose="02020603050405020304" pitchFamily="18" charset="0"/>
              </a:rPr>
              <a:t>+7%</a:t>
            </a:r>
            <a:endParaRPr lang="en-US" sz="1600" dirty="0"/>
          </a:p>
        </p:txBody>
      </p:sp>
      <p:sp>
        <p:nvSpPr>
          <p:cNvPr id="34" name="Rectangle 33">
            <a:extLst>
              <a:ext uri="{FF2B5EF4-FFF2-40B4-BE49-F238E27FC236}">
                <a16:creationId xmlns:a16="http://schemas.microsoft.com/office/drawing/2014/main" id="{E7546795-C59D-4F07-AA8E-DBF6BE1F9CE3}"/>
              </a:ext>
            </a:extLst>
          </p:cNvPr>
          <p:cNvSpPr/>
          <p:nvPr/>
        </p:nvSpPr>
        <p:spPr>
          <a:xfrm>
            <a:off x="7245340" y="2011079"/>
            <a:ext cx="601447" cy="338554"/>
          </a:xfrm>
          <a:prstGeom prst="rect">
            <a:avLst/>
          </a:prstGeom>
        </p:spPr>
        <p:txBody>
          <a:bodyPr wrap="none">
            <a:spAutoFit/>
          </a:bodyPr>
          <a:lstStyle/>
          <a:p>
            <a:r>
              <a:rPr lang="en-US" sz="1600" dirty="0">
                <a:ea typeface="Calibri" panose="020F0502020204030204" pitchFamily="34" charset="0"/>
                <a:cs typeface="Times New Roman" panose="02020603050405020304" pitchFamily="18" charset="0"/>
              </a:rPr>
              <a:t>+6%</a:t>
            </a:r>
            <a:endParaRPr lang="en-US" sz="1600" dirty="0"/>
          </a:p>
        </p:txBody>
      </p:sp>
      <p:sp>
        <p:nvSpPr>
          <p:cNvPr id="35" name="Rectangle 34">
            <a:extLst>
              <a:ext uri="{FF2B5EF4-FFF2-40B4-BE49-F238E27FC236}">
                <a16:creationId xmlns:a16="http://schemas.microsoft.com/office/drawing/2014/main" id="{A25E8FB7-4067-4293-B5D1-A66EA763D5B8}"/>
              </a:ext>
            </a:extLst>
          </p:cNvPr>
          <p:cNvSpPr/>
          <p:nvPr/>
        </p:nvSpPr>
        <p:spPr>
          <a:xfrm>
            <a:off x="9622203" y="1999472"/>
            <a:ext cx="601447" cy="338554"/>
          </a:xfrm>
          <a:prstGeom prst="rect">
            <a:avLst/>
          </a:prstGeom>
        </p:spPr>
        <p:txBody>
          <a:bodyPr wrap="none">
            <a:spAutoFit/>
          </a:bodyPr>
          <a:lstStyle/>
          <a:p>
            <a:r>
              <a:rPr lang="en-US" sz="1600" dirty="0">
                <a:ea typeface="Calibri" panose="020F0502020204030204" pitchFamily="34" charset="0"/>
                <a:cs typeface="Times New Roman" panose="02020603050405020304" pitchFamily="18" charset="0"/>
              </a:rPr>
              <a:t>+3%</a:t>
            </a:r>
            <a:endParaRPr lang="en-US" sz="1600" dirty="0"/>
          </a:p>
        </p:txBody>
      </p:sp>
    </p:spTree>
    <p:extLst>
      <p:ext uri="{BB962C8B-B14F-4D97-AF65-F5344CB8AC3E}">
        <p14:creationId xmlns:p14="http://schemas.microsoft.com/office/powerpoint/2010/main" val="2348540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wipe(up)">
                                      <p:cBhvr>
                                        <p:cTn id="10" dur="500"/>
                                        <p:tgtEl>
                                          <p:spTgt spid="17"/>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animEffect transition="in" filter="wipe(up)">
                                      <p:cBhvr>
                                        <p:cTn id="13" dur="500"/>
                                        <p:tgtEl>
                                          <p:spTgt spid="26"/>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31"/>
                                        </p:tgtEl>
                                        <p:attrNameLst>
                                          <p:attrName>style.visibility</p:attrName>
                                        </p:attrNameLst>
                                      </p:cBhvr>
                                      <p:to>
                                        <p:strVal val="visible"/>
                                      </p:to>
                                    </p:set>
                                    <p:animEffect transition="in" filter="wipe(up)">
                                      <p:cBhvr>
                                        <p:cTn id="16" dur="500"/>
                                        <p:tgtEl>
                                          <p:spTgt spid="31"/>
                                        </p:tgtEl>
                                      </p:cBhvr>
                                    </p:animEffect>
                                  </p:childTnLst>
                                </p:cTn>
                              </p:par>
                              <p:par>
                                <p:cTn id="17" presetID="22" presetClass="entr" presetSubtype="1" fill="hold" grpId="0" nodeType="with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wipe(up)">
                                      <p:cBhvr>
                                        <p:cTn id="19" dur="500"/>
                                        <p:tgtEl>
                                          <p:spTgt spid="2"/>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wipe(up)">
                                      <p:cBhvr>
                                        <p:cTn id="24" dur="500"/>
                                        <p:tgtEl>
                                          <p:spTgt spid="20"/>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wipe(up)">
                                      <p:cBhvr>
                                        <p:cTn id="27" dur="500"/>
                                        <p:tgtEl>
                                          <p:spTgt spid="27"/>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32"/>
                                        </p:tgtEl>
                                        <p:attrNameLst>
                                          <p:attrName>style.visibility</p:attrName>
                                        </p:attrNameLst>
                                      </p:cBhvr>
                                      <p:to>
                                        <p:strVal val="visible"/>
                                      </p:to>
                                    </p:set>
                                    <p:animEffect transition="in" filter="wipe(up)">
                                      <p:cBhvr>
                                        <p:cTn id="30" dur="500"/>
                                        <p:tgtEl>
                                          <p:spTgt spid="32"/>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23"/>
                                        </p:tgtEl>
                                        <p:attrNameLst>
                                          <p:attrName>style.visibility</p:attrName>
                                        </p:attrNameLst>
                                      </p:cBhvr>
                                      <p:to>
                                        <p:strVal val="visible"/>
                                      </p:to>
                                    </p:set>
                                    <p:animEffect transition="in" filter="wipe(up)">
                                      <p:cBhvr>
                                        <p:cTn id="33" dur="500"/>
                                        <p:tgtEl>
                                          <p:spTgt spid="23"/>
                                        </p:tgtEl>
                                      </p:cBhvr>
                                    </p:animEffect>
                                  </p:childTnLst>
                                </p:cTn>
                              </p:par>
                              <p:par>
                                <p:cTn id="34" presetID="22" presetClass="entr" presetSubtype="1" fill="hold" grpId="0" nodeType="withEffect">
                                  <p:stCondLst>
                                    <p:cond delay="0"/>
                                  </p:stCondLst>
                                  <p:childTnLst>
                                    <p:set>
                                      <p:cBhvr>
                                        <p:cTn id="35" dur="1" fill="hold">
                                          <p:stCondLst>
                                            <p:cond delay="0"/>
                                          </p:stCondLst>
                                        </p:cTn>
                                        <p:tgtEl>
                                          <p:spTgt spid="34"/>
                                        </p:tgtEl>
                                        <p:attrNameLst>
                                          <p:attrName>style.visibility</p:attrName>
                                        </p:attrNameLst>
                                      </p:cBhvr>
                                      <p:to>
                                        <p:strVal val="visible"/>
                                      </p:to>
                                    </p:set>
                                    <p:animEffect transition="in" filter="wipe(up)">
                                      <p:cBhvr>
                                        <p:cTn id="36" dur="500"/>
                                        <p:tgtEl>
                                          <p:spTgt spid="34"/>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1"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wipe(up)">
                                      <p:cBhvr>
                                        <p:cTn id="41" dur="500"/>
                                        <p:tgtEl>
                                          <p:spTgt spid="12"/>
                                        </p:tgtEl>
                                      </p:cBhvr>
                                    </p:animEffect>
                                  </p:childTnLst>
                                </p:cTn>
                              </p:par>
                              <p:par>
                                <p:cTn id="42" presetID="22" presetClass="entr" presetSubtype="1" fill="hold" grpId="0" nodeType="withEffect">
                                  <p:stCondLst>
                                    <p:cond delay="0"/>
                                  </p:stCondLst>
                                  <p:childTnLst>
                                    <p:set>
                                      <p:cBhvr>
                                        <p:cTn id="43" dur="1" fill="hold">
                                          <p:stCondLst>
                                            <p:cond delay="0"/>
                                          </p:stCondLst>
                                        </p:cTn>
                                        <p:tgtEl>
                                          <p:spTgt spid="15"/>
                                        </p:tgtEl>
                                        <p:attrNameLst>
                                          <p:attrName>style.visibility</p:attrName>
                                        </p:attrNameLst>
                                      </p:cBhvr>
                                      <p:to>
                                        <p:strVal val="visible"/>
                                      </p:to>
                                    </p:set>
                                    <p:animEffect transition="in" filter="wipe(up)">
                                      <p:cBhvr>
                                        <p:cTn id="44" dur="500"/>
                                        <p:tgtEl>
                                          <p:spTgt spid="15"/>
                                        </p:tgtEl>
                                      </p:cBhvr>
                                    </p:animEffect>
                                  </p:childTnLst>
                                </p:cTn>
                              </p:par>
                              <p:par>
                                <p:cTn id="45" presetID="22" presetClass="entr" presetSubtype="1" fill="hold" grpId="0" nodeType="with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wipe(up)">
                                      <p:cBhvr>
                                        <p:cTn id="47" dur="500"/>
                                        <p:tgtEl>
                                          <p:spTgt spid="16"/>
                                        </p:tgtEl>
                                      </p:cBhvr>
                                    </p:animEffect>
                                  </p:childTnLst>
                                </p:cTn>
                              </p:par>
                              <p:par>
                                <p:cTn id="48" presetID="22" presetClass="entr" presetSubtype="1" fill="hold" grpId="0" nodeType="withEffect">
                                  <p:stCondLst>
                                    <p:cond delay="0"/>
                                  </p:stCondLst>
                                  <p:childTnLst>
                                    <p:set>
                                      <p:cBhvr>
                                        <p:cTn id="49" dur="1" fill="hold">
                                          <p:stCondLst>
                                            <p:cond delay="0"/>
                                          </p:stCondLst>
                                        </p:cTn>
                                        <p:tgtEl>
                                          <p:spTgt spid="21"/>
                                        </p:tgtEl>
                                        <p:attrNameLst>
                                          <p:attrName>style.visibility</p:attrName>
                                        </p:attrNameLst>
                                      </p:cBhvr>
                                      <p:to>
                                        <p:strVal val="visible"/>
                                      </p:to>
                                    </p:set>
                                    <p:animEffect transition="in" filter="wipe(up)">
                                      <p:cBhvr>
                                        <p:cTn id="50" dur="500"/>
                                        <p:tgtEl>
                                          <p:spTgt spid="21"/>
                                        </p:tgtEl>
                                      </p:cBhvr>
                                    </p:animEffect>
                                  </p:childTnLst>
                                </p:cTn>
                              </p:par>
                              <p:par>
                                <p:cTn id="51" presetID="22" presetClass="entr" presetSubtype="1" fill="hold" grpId="0" nodeType="withEffect">
                                  <p:stCondLst>
                                    <p:cond delay="0"/>
                                  </p:stCondLst>
                                  <p:childTnLst>
                                    <p:set>
                                      <p:cBhvr>
                                        <p:cTn id="52" dur="1" fill="hold">
                                          <p:stCondLst>
                                            <p:cond delay="0"/>
                                          </p:stCondLst>
                                        </p:cTn>
                                        <p:tgtEl>
                                          <p:spTgt spid="28"/>
                                        </p:tgtEl>
                                        <p:attrNameLst>
                                          <p:attrName>style.visibility</p:attrName>
                                        </p:attrNameLst>
                                      </p:cBhvr>
                                      <p:to>
                                        <p:strVal val="visible"/>
                                      </p:to>
                                    </p:set>
                                    <p:animEffect transition="in" filter="wipe(up)">
                                      <p:cBhvr>
                                        <p:cTn id="53" dur="500"/>
                                        <p:tgtEl>
                                          <p:spTgt spid="28"/>
                                        </p:tgtEl>
                                      </p:cBhvr>
                                    </p:animEffect>
                                  </p:childTnLst>
                                </p:cTn>
                              </p:par>
                              <p:par>
                                <p:cTn id="54" presetID="22" presetClass="entr" presetSubtype="1" fill="hold" grpId="0" nodeType="withEffect">
                                  <p:stCondLst>
                                    <p:cond delay="0"/>
                                  </p:stCondLst>
                                  <p:childTnLst>
                                    <p:set>
                                      <p:cBhvr>
                                        <p:cTn id="55" dur="1" fill="hold">
                                          <p:stCondLst>
                                            <p:cond delay="0"/>
                                          </p:stCondLst>
                                        </p:cTn>
                                        <p:tgtEl>
                                          <p:spTgt spid="33"/>
                                        </p:tgtEl>
                                        <p:attrNameLst>
                                          <p:attrName>style.visibility</p:attrName>
                                        </p:attrNameLst>
                                      </p:cBhvr>
                                      <p:to>
                                        <p:strVal val="visible"/>
                                      </p:to>
                                    </p:set>
                                    <p:animEffect transition="in" filter="wipe(up)">
                                      <p:cBhvr>
                                        <p:cTn id="56" dur="500"/>
                                        <p:tgtEl>
                                          <p:spTgt spid="33"/>
                                        </p:tgtEl>
                                      </p:cBhvr>
                                    </p:animEffect>
                                  </p:childTnLst>
                                </p:cTn>
                              </p:par>
                              <p:par>
                                <p:cTn id="57" presetID="22" presetClass="entr" presetSubtype="1" fill="hold" grpId="0" nodeType="withEffect">
                                  <p:stCondLst>
                                    <p:cond delay="0"/>
                                  </p:stCondLst>
                                  <p:childTnLst>
                                    <p:set>
                                      <p:cBhvr>
                                        <p:cTn id="58" dur="1" fill="hold">
                                          <p:stCondLst>
                                            <p:cond delay="0"/>
                                          </p:stCondLst>
                                        </p:cTn>
                                        <p:tgtEl>
                                          <p:spTgt spid="22"/>
                                        </p:tgtEl>
                                        <p:attrNameLst>
                                          <p:attrName>style.visibility</p:attrName>
                                        </p:attrNameLst>
                                      </p:cBhvr>
                                      <p:to>
                                        <p:strVal val="visible"/>
                                      </p:to>
                                    </p:set>
                                    <p:animEffect transition="in" filter="wipe(up)">
                                      <p:cBhvr>
                                        <p:cTn id="59" dur="500"/>
                                        <p:tgtEl>
                                          <p:spTgt spid="22"/>
                                        </p:tgtEl>
                                      </p:cBhvr>
                                    </p:animEffect>
                                  </p:childTnLst>
                                </p:cTn>
                              </p:par>
                              <p:par>
                                <p:cTn id="60" presetID="22" presetClass="entr" presetSubtype="1" fill="hold" grpId="0" nodeType="with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wipe(up)">
                                      <p:cBhvr>
                                        <p:cTn id="62" dur="500"/>
                                        <p:tgtEl>
                                          <p:spTgt spid="25"/>
                                        </p:tgtEl>
                                      </p:cBhvr>
                                    </p:animEffect>
                                  </p:childTnLst>
                                </p:cTn>
                              </p:par>
                              <p:par>
                                <p:cTn id="63" presetID="22" presetClass="entr" presetSubtype="1" fill="hold" grpId="0" nodeType="withEffect">
                                  <p:stCondLst>
                                    <p:cond delay="0"/>
                                  </p:stCondLst>
                                  <p:childTnLst>
                                    <p:set>
                                      <p:cBhvr>
                                        <p:cTn id="64" dur="1" fill="hold">
                                          <p:stCondLst>
                                            <p:cond delay="0"/>
                                          </p:stCondLst>
                                        </p:cTn>
                                        <p:tgtEl>
                                          <p:spTgt spid="35"/>
                                        </p:tgtEl>
                                        <p:attrNameLst>
                                          <p:attrName>style.visibility</p:attrName>
                                        </p:attrNameLst>
                                      </p:cBhvr>
                                      <p:to>
                                        <p:strVal val="visible"/>
                                      </p:to>
                                    </p:set>
                                    <p:animEffect transition="in" filter="wipe(up)">
                                      <p:cBhvr>
                                        <p:cTn id="65"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Graphic spid="12" grpId="0">
        <p:bldAsOne/>
      </p:bldGraphic>
      <p:bldP spid="15" grpId="0"/>
      <p:bldP spid="16" grpId="0"/>
      <p:bldP spid="17" grpId="0"/>
      <p:bldP spid="20" grpId="0"/>
      <p:bldP spid="21" grpId="0"/>
      <p:bldP spid="26" grpId="0" animBg="1"/>
      <p:bldP spid="27" grpId="0" animBg="1"/>
      <p:bldP spid="28" grpId="0" animBg="1"/>
      <p:bldP spid="31" grpId="0" animBg="1"/>
      <p:bldP spid="32" grpId="0" animBg="1"/>
      <p:bldP spid="33" grpId="0" animBg="1"/>
      <p:bldP spid="22" grpId="0"/>
      <p:bldGraphic spid="23" grpId="0">
        <p:bldAsOne/>
      </p:bldGraphic>
      <p:bldP spid="25" grpId="0"/>
      <p:bldP spid="2" grpId="0"/>
      <p:bldP spid="34" grpId="0"/>
      <p:bldP spid="3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547937" y="2736944"/>
            <a:ext cx="7096125" cy="861774"/>
          </a:xfrm>
          <a:prstGeom prst="rect">
            <a:avLst/>
          </a:prstGeom>
          <a:noFill/>
        </p:spPr>
        <p:txBody>
          <a:bodyPr wrap="square" lIns="0" tIns="0" rIns="0" bIns="0" rtlCol="0">
            <a:spAutoFit/>
          </a:bodyPr>
          <a:lstStyle/>
          <a:p>
            <a:pPr algn="ctr"/>
            <a:r>
              <a:rPr lang="en-GB" sz="5600" dirty="0">
                <a:solidFill>
                  <a:schemeClr val="bg1">
                    <a:lumMod val="50000"/>
                  </a:schemeClr>
                </a:solidFill>
              </a:rPr>
              <a:t>Thank you</a:t>
            </a:r>
          </a:p>
        </p:txBody>
      </p:sp>
      <p:sp>
        <p:nvSpPr>
          <p:cNvPr id="11" name="Rectangle 10"/>
          <p:cNvSpPr/>
          <p:nvPr>
            <p:custDataLst>
              <p:tags r:id="rId1"/>
            </p:custDataLst>
          </p:nvPr>
        </p:nvSpPr>
        <p:spPr>
          <a:xfrm>
            <a:off x="483943" y="5581751"/>
            <a:ext cx="8608292" cy="171778"/>
          </a:xfrm>
          <a:prstGeom prst="rect">
            <a:avLst/>
          </a:prstGeom>
        </p:spPr>
        <p:txBody>
          <a:bodyPr wrap="square" lIns="0" tIns="0" rIns="0" bIns="0">
            <a:spAutoFit/>
          </a:bodyPr>
          <a:lstStyle/>
          <a:p>
            <a:pPr defTabSz="761981" eaLnBrk="0" hangingPunct="0">
              <a:lnSpc>
                <a:spcPct val="110000"/>
              </a:lnSpc>
              <a:buClr>
                <a:srgbClr val="F7911E"/>
              </a:buClr>
              <a:defRPr/>
            </a:pPr>
            <a:endParaRPr lang="en-US" sz="1100" dirty="0">
              <a:solidFill>
                <a:schemeClr val="bg1">
                  <a:lumMod val="50000"/>
                </a:schemeClr>
              </a:solidFill>
              <a:cs typeface="Verdana" pitchFamily="34" charset="0"/>
            </a:endParaRPr>
          </a:p>
        </p:txBody>
      </p:sp>
      <p:sp>
        <p:nvSpPr>
          <p:cNvPr id="5" name="Slide Number Placeholder 4"/>
          <p:cNvSpPr>
            <a:spLocks noGrp="1"/>
          </p:cNvSpPr>
          <p:nvPr>
            <p:ph type="sldNum" sz="quarter" idx="4"/>
          </p:nvPr>
        </p:nvSpPr>
        <p:spPr/>
        <p:txBody>
          <a:bodyPr/>
          <a:lstStyle/>
          <a:p>
            <a:fld id="{4034BEE3-566C-4068-A777-C3A4762E861B}" type="slidenum">
              <a:rPr lang="en-GB" smtClean="0"/>
              <a:pPr/>
              <a:t>16</a:t>
            </a:fld>
            <a:endParaRPr lang="en-GB" dirty="0"/>
          </a:p>
        </p:txBody>
      </p:sp>
    </p:spTree>
    <p:extLst>
      <p:ext uri="{BB962C8B-B14F-4D97-AF65-F5344CB8AC3E}">
        <p14:creationId xmlns:p14="http://schemas.microsoft.com/office/powerpoint/2010/main" val="134914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accent1"/>
                </a:solidFill>
                <a:latin typeface="Verdana" charset="0"/>
              </a:rPr>
              <a:t>Objective of the Research</a:t>
            </a:r>
            <a:br>
              <a:rPr lang="en-GB" dirty="0">
                <a:latin typeface="Verdana" charset="0"/>
              </a:rPr>
            </a:br>
            <a:br>
              <a:rPr lang="en-GB" sz="933" dirty="0">
                <a:latin typeface="Verdana" charset="0"/>
              </a:rPr>
            </a:br>
            <a:r>
              <a:rPr lang="en-US" sz="2133" dirty="0">
                <a:latin typeface="Verdana" charset="0"/>
              </a:rPr>
              <a:t>Measuring customer trust in banking sector</a:t>
            </a:r>
            <a:endParaRPr lang="en-US" sz="2133" dirty="0"/>
          </a:p>
        </p:txBody>
      </p:sp>
      <p:sp>
        <p:nvSpPr>
          <p:cNvPr id="8" name="Content Placeholder 7"/>
          <p:cNvSpPr>
            <a:spLocks noGrp="1"/>
          </p:cNvSpPr>
          <p:nvPr>
            <p:ph sz="quarter" idx="11"/>
          </p:nvPr>
        </p:nvSpPr>
        <p:spPr>
          <a:xfrm>
            <a:off x="381002" y="1715386"/>
            <a:ext cx="11425767" cy="3727268"/>
          </a:xfrm>
        </p:spPr>
        <p:txBody>
          <a:bodyPr/>
          <a:lstStyle/>
          <a:p>
            <a:pPr marL="285744" indent="-285744">
              <a:spcAft>
                <a:spcPts val="600"/>
              </a:spcAft>
              <a:buFont typeface="Arial" panose="020B0604020202020204" pitchFamily="34" charset="0"/>
              <a:buChar char="•"/>
            </a:pPr>
            <a:r>
              <a:rPr lang="en-GB" sz="1867" dirty="0">
                <a:latin typeface="Verdana" charset="0"/>
              </a:rPr>
              <a:t>Trust is one of the key parameters to understand banking industry’s capability to generate this confidence.</a:t>
            </a:r>
          </a:p>
          <a:p>
            <a:pPr marL="285744" indent="-285744">
              <a:spcAft>
                <a:spcPts val="600"/>
              </a:spcAft>
              <a:buFont typeface="Arial" panose="020B0604020202020204" pitchFamily="34" charset="0"/>
              <a:buChar char="•"/>
            </a:pPr>
            <a:r>
              <a:rPr lang="en-GB" sz="1867" dirty="0">
                <a:latin typeface="Verdana" charset="0"/>
              </a:rPr>
              <a:t>Kantar has conducted a Trust Index survey on behalf of UAE Banks Federation to measure consumer perception about banking sector.</a:t>
            </a:r>
          </a:p>
          <a:p>
            <a:pPr marL="285744" indent="-285744">
              <a:spcAft>
                <a:spcPts val="600"/>
              </a:spcAft>
              <a:buFont typeface="Arial" panose="020B0604020202020204" pitchFamily="34" charset="0"/>
              <a:buChar char="•"/>
            </a:pPr>
            <a:r>
              <a:rPr lang="en-GB" sz="1867" dirty="0">
                <a:latin typeface="Verdana" charset="0"/>
              </a:rPr>
              <a:t>This report details the result findings of Trust index survey and change in Trust levels in 2018 relative to 2015, 2016 and 2017</a:t>
            </a:r>
          </a:p>
        </p:txBody>
      </p:sp>
      <p:sp>
        <p:nvSpPr>
          <p:cNvPr id="7" name="Slide Number Placeholder 6"/>
          <p:cNvSpPr>
            <a:spLocks noGrp="1"/>
          </p:cNvSpPr>
          <p:nvPr>
            <p:ph type="sldNum" sz="quarter" idx="10"/>
          </p:nvPr>
        </p:nvSpPr>
        <p:spPr/>
        <p:txBody>
          <a:bodyPr/>
          <a:lstStyle/>
          <a:p>
            <a:fld id="{9784CBA3-D598-4B1F-BAA3-EE14B5154290}" type="slidenum">
              <a:rPr lang="en-AU" smtClean="0"/>
              <a:pPr/>
              <a:t>2</a:t>
            </a:fld>
            <a:endParaRPr lang="en-AU" dirty="0"/>
          </a:p>
        </p:txBody>
      </p:sp>
    </p:spTree>
    <p:extLst>
      <p:ext uri="{BB962C8B-B14F-4D97-AF65-F5344CB8AC3E}">
        <p14:creationId xmlns:p14="http://schemas.microsoft.com/office/powerpoint/2010/main" val="18043520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solidFill>
                  <a:srgbClr val="000000"/>
                </a:solidFill>
              </a:rPr>
              <a:t>Trust Index Study, 2018</a:t>
            </a:r>
          </a:p>
        </p:txBody>
      </p:sp>
      <p:sp>
        <p:nvSpPr>
          <p:cNvPr id="3" name="Text Placeholder 2"/>
          <p:cNvSpPr>
            <a:spLocks noGrp="1"/>
          </p:cNvSpPr>
          <p:nvPr>
            <p:ph type="body" sz="quarter" idx="15"/>
          </p:nvPr>
        </p:nvSpPr>
        <p:spPr>
          <a:xfrm>
            <a:off x="669751" y="2312561"/>
            <a:ext cx="2489763" cy="1302221"/>
          </a:xfrm>
        </p:spPr>
        <p:txBody>
          <a:bodyPr/>
          <a:lstStyle/>
          <a:p>
            <a:r>
              <a:rPr lang="en-US" sz="2400" dirty="0">
                <a:solidFill>
                  <a:srgbClr val="000000"/>
                </a:solidFill>
              </a:rPr>
              <a:t>Overall Impression and </a:t>
            </a:r>
            <a:br>
              <a:rPr lang="en-US" sz="2400" dirty="0">
                <a:solidFill>
                  <a:srgbClr val="000000"/>
                </a:solidFill>
              </a:rPr>
            </a:br>
            <a:r>
              <a:rPr lang="en-US" sz="2400" dirty="0">
                <a:solidFill>
                  <a:srgbClr val="000000"/>
                </a:solidFill>
              </a:rPr>
              <a:t>Trust in Banking Sector</a:t>
            </a:r>
          </a:p>
        </p:txBody>
      </p:sp>
      <p:sp>
        <p:nvSpPr>
          <p:cNvPr id="4" name="Text Placeholder 3"/>
          <p:cNvSpPr>
            <a:spLocks noGrp="1"/>
          </p:cNvSpPr>
          <p:nvPr>
            <p:ph type="body" sz="quarter" idx="16"/>
          </p:nvPr>
        </p:nvSpPr>
        <p:spPr/>
        <p:txBody>
          <a:bodyPr/>
          <a:lstStyle/>
          <a:p>
            <a:endParaRPr lang="en-US" dirty="0"/>
          </a:p>
        </p:txBody>
      </p:sp>
      <p:sp>
        <p:nvSpPr>
          <p:cNvPr id="6" name="TextBox 5"/>
          <p:cNvSpPr txBox="1"/>
          <p:nvPr/>
        </p:nvSpPr>
        <p:spPr>
          <a:xfrm>
            <a:off x="3657603" y="1288488"/>
            <a:ext cx="771525" cy="2769989"/>
          </a:xfrm>
          <a:prstGeom prst="rect">
            <a:avLst/>
          </a:prstGeom>
          <a:noFill/>
        </p:spPr>
        <p:txBody>
          <a:bodyPr wrap="square" lIns="0" tIns="0" rIns="0" bIns="0" rtlCol="0" anchor="ctr">
            <a:spAutoFit/>
          </a:bodyPr>
          <a:lstStyle/>
          <a:p>
            <a:pPr algn="ctr"/>
            <a:r>
              <a:rPr lang="en-US" sz="18000" dirty="0">
                <a:solidFill>
                  <a:srgbClr val="000000"/>
                </a:solidFill>
              </a:rPr>
              <a:t>1</a:t>
            </a:r>
          </a:p>
        </p:txBody>
      </p:sp>
      <p:pic>
        <p:nvPicPr>
          <p:cNvPr id="7" name="Picture Placeholder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6000" y="1667077"/>
            <a:ext cx="4514850" cy="3749040"/>
          </a:xfrm>
          <a:custGeom>
            <a:avLst/>
            <a:gdLst>
              <a:gd name="connsiteX0" fmla="*/ 2528711 w 6359325"/>
              <a:gd name="connsiteY0" fmla="*/ 4774276 h 5643531"/>
              <a:gd name="connsiteX1" fmla="*/ 2963338 w 6359325"/>
              <a:gd name="connsiteY1" fmla="*/ 5208903 h 5643531"/>
              <a:gd name="connsiteX2" fmla="*/ 2528711 w 6359325"/>
              <a:gd name="connsiteY2" fmla="*/ 5643531 h 5643531"/>
              <a:gd name="connsiteX3" fmla="*/ 2094084 w 6359325"/>
              <a:gd name="connsiteY3" fmla="*/ 5208903 h 5643531"/>
              <a:gd name="connsiteX4" fmla="*/ 2528711 w 6359325"/>
              <a:gd name="connsiteY4" fmla="*/ 4774276 h 5643531"/>
              <a:gd name="connsiteX5" fmla="*/ 2572460 w 6359325"/>
              <a:gd name="connsiteY5" fmla="*/ 3576537 h 5643531"/>
              <a:gd name="connsiteX6" fmla="*/ 2838976 w 6359325"/>
              <a:gd name="connsiteY6" fmla="*/ 3686931 h 5643531"/>
              <a:gd name="connsiteX7" fmla="*/ 2838976 w 6359325"/>
              <a:gd name="connsiteY7" fmla="*/ 4219966 h 5643531"/>
              <a:gd name="connsiteX8" fmla="*/ 1774698 w 6359325"/>
              <a:gd name="connsiteY8" fmla="*/ 5284245 h 5643531"/>
              <a:gd name="connsiteX9" fmla="*/ 1241664 w 6359325"/>
              <a:gd name="connsiteY9" fmla="*/ 5284245 h 5643531"/>
              <a:gd name="connsiteX10" fmla="*/ 1241664 w 6359325"/>
              <a:gd name="connsiteY10" fmla="*/ 4751211 h 5643531"/>
              <a:gd name="connsiteX11" fmla="*/ 2305943 w 6359325"/>
              <a:gd name="connsiteY11" fmla="*/ 3686931 h 5643531"/>
              <a:gd name="connsiteX12" fmla="*/ 2572460 w 6359325"/>
              <a:gd name="connsiteY12" fmla="*/ 3576537 h 5643531"/>
              <a:gd name="connsiteX13" fmla="*/ 5607073 w 6359325"/>
              <a:gd name="connsiteY13" fmla="*/ 2826232 h 5643531"/>
              <a:gd name="connsiteX14" fmla="*/ 5873590 w 6359325"/>
              <a:gd name="connsiteY14" fmla="*/ 2936627 h 5643531"/>
              <a:gd name="connsiteX15" fmla="*/ 5873589 w 6359325"/>
              <a:gd name="connsiteY15" fmla="*/ 3469661 h 5643531"/>
              <a:gd name="connsiteX16" fmla="*/ 4809309 w 6359325"/>
              <a:gd name="connsiteY16" fmla="*/ 4533940 h 5643531"/>
              <a:gd name="connsiteX17" fmla="*/ 4276276 w 6359325"/>
              <a:gd name="connsiteY17" fmla="*/ 4533940 h 5643531"/>
              <a:gd name="connsiteX18" fmla="*/ 4276277 w 6359325"/>
              <a:gd name="connsiteY18" fmla="*/ 4000906 h 5643531"/>
              <a:gd name="connsiteX19" fmla="*/ 5340557 w 6359325"/>
              <a:gd name="connsiteY19" fmla="*/ 2936627 h 5643531"/>
              <a:gd name="connsiteX20" fmla="*/ 5607073 w 6359325"/>
              <a:gd name="connsiteY20" fmla="*/ 2826232 h 5643531"/>
              <a:gd name="connsiteX21" fmla="*/ 5927979 w 6359325"/>
              <a:gd name="connsiteY21" fmla="*/ 1361596 h 5643531"/>
              <a:gd name="connsiteX22" fmla="*/ 6194495 w 6359325"/>
              <a:gd name="connsiteY22" fmla="*/ 1471991 h 5643531"/>
              <a:gd name="connsiteX23" fmla="*/ 6194495 w 6359325"/>
              <a:gd name="connsiteY23" fmla="*/ 2005024 h 5643531"/>
              <a:gd name="connsiteX24" fmla="*/ 3362161 w 6359325"/>
              <a:gd name="connsiteY24" fmla="*/ 4837358 h 5643531"/>
              <a:gd name="connsiteX25" fmla="*/ 2829129 w 6359325"/>
              <a:gd name="connsiteY25" fmla="*/ 4837357 h 5643531"/>
              <a:gd name="connsiteX26" fmla="*/ 2829129 w 6359325"/>
              <a:gd name="connsiteY26" fmla="*/ 4304324 h 5643531"/>
              <a:gd name="connsiteX27" fmla="*/ 5661462 w 6359325"/>
              <a:gd name="connsiteY27" fmla="*/ 1471991 h 5643531"/>
              <a:gd name="connsiteX28" fmla="*/ 5927979 w 6359325"/>
              <a:gd name="connsiteY28" fmla="*/ 1361596 h 5643531"/>
              <a:gd name="connsiteX29" fmla="*/ 4033214 w 6359325"/>
              <a:gd name="connsiteY29" fmla="*/ 943370 h 5643531"/>
              <a:gd name="connsiteX30" fmla="*/ 4299730 w 6359325"/>
              <a:gd name="connsiteY30" fmla="*/ 1053766 h 5643531"/>
              <a:gd name="connsiteX31" fmla="*/ 4299730 w 6359325"/>
              <a:gd name="connsiteY31" fmla="*/ 1586799 h 5643531"/>
              <a:gd name="connsiteX32" fmla="*/ 3373231 w 6359325"/>
              <a:gd name="connsiteY32" fmla="*/ 2513298 h 5643531"/>
              <a:gd name="connsiteX33" fmla="*/ 3034728 w 6359325"/>
              <a:gd name="connsiteY33" fmla="*/ 2616793 h 5643531"/>
              <a:gd name="connsiteX34" fmla="*/ 2978017 w 6359325"/>
              <a:gd name="connsiteY34" fmla="*/ 2599987 h 5643531"/>
              <a:gd name="connsiteX35" fmla="*/ 2996907 w 6359325"/>
              <a:gd name="connsiteY35" fmla="*/ 2663728 h 5643531"/>
              <a:gd name="connsiteX36" fmla="*/ 2893413 w 6359325"/>
              <a:gd name="connsiteY36" fmla="*/ 3002233 h 5643531"/>
              <a:gd name="connsiteX37" fmla="*/ 1829134 w 6359325"/>
              <a:gd name="connsiteY37" fmla="*/ 4066512 h 5643531"/>
              <a:gd name="connsiteX38" fmla="*/ 1296100 w 6359325"/>
              <a:gd name="connsiteY38" fmla="*/ 4066512 h 5643531"/>
              <a:gd name="connsiteX39" fmla="*/ 1296101 w 6359325"/>
              <a:gd name="connsiteY39" fmla="*/ 3533479 h 5643531"/>
              <a:gd name="connsiteX40" fmla="*/ 2360380 w 6359325"/>
              <a:gd name="connsiteY40" fmla="*/ 2469200 h 5643531"/>
              <a:gd name="connsiteX41" fmla="*/ 2626896 w 6359325"/>
              <a:gd name="connsiteY41" fmla="*/ 2358805 h 5643531"/>
              <a:gd name="connsiteX42" fmla="*/ 2698884 w 6359325"/>
              <a:gd name="connsiteY42" fmla="*/ 2365705 h 5643531"/>
              <a:gd name="connsiteX43" fmla="*/ 2755594 w 6359325"/>
              <a:gd name="connsiteY43" fmla="*/ 2382511 h 5643531"/>
              <a:gd name="connsiteX44" fmla="*/ 2736704 w 6359325"/>
              <a:gd name="connsiteY44" fmla="*/ 2318769 h 5643531"/>
              <a:gd name="connsiteX45" fmla="*/ 2840198 w 6359325"/>
              <a:gd name="connsiteY45" fmla="*/ 1980265 h 5643531"/>
              <a:gd name="connsiteX46" fmla="*/ 3766697 w 6359325"/>
              <a:gd name="connsiteY46" fmla="*/ 1053766 h 5643531"/>
              <a:gd name="connsiteX47" fmla="*/ 4033214 w 6359325"/>
              <a:gd name="connsiteY47" fmla="*/ 943370 h 5643531"/>
              <a:gd name="connsiteX48" fmla="*/ 3209244 w 6359325"/>
              <a:gd name="connsiteY48" fmla="*/ 607151 h 5643531"/>
              <a:gd name="connsiteX49" fmla="*/ 3475760 w 6359325"/>
              <a:gd name="connsiteY49" fmla="*/ 717545 h 5643531"/>
              <a:gd name="connsiteX50" fmla="*/ 3475760 w 6359325"/>
              <a:gd name="connsiteY50" fmla="*/ 1250579 h 5643531"/>
              <a:gd name="connsiteX51" fmla="*/ 643427 w 6359325"/>
              <a:gd name="connsiteY51" fmla="*/ 4082912 h 5643531"/>
              <a:gd name="connsiteX52" fmla="*/ 110395 w 6359325"/>
              <a:gd name="connsiteY52" fmla="*/ 4082913 h 5643531"/>
              <a:gd name="connsiteX53" fmla="*/ 110395 w 6359325"/>
              <a:gd name="connsiteY53" fmla="*/ 3549880 h 5643531"/>
              <a:gd name="connsiteX54" fmla="*/ 2942728 w 6359325"/>
              <a:gd name="connsiteY54" fmla="*/ 717546 h 5643531"/>
              <a:gd name="connsiteX55" fmla="*/ 3209244 w 6359325"/>
              <a:gd name="connsiteY55" fmla="*/ 607151 h 5643531"/>
              <a:gd name="connsiteX56" fmla="*/ 5982415 w 6359325"/>
              <a:gd name="connsiteY56" fmla="*/ 156125 h 5643531"/>
              <a:gd name="connsiteX57" fmla="*/ 6248932 w 6359325"/>
              <a:gd name="connsiteY57" fmla="*/ 266519 h 5643531"/>
              <a:gd name="connsiteX58" fmla="*/ 6248931 w 6359325"/>
              <a:gd name="connsiteY58" fmla="*/ 799553 h 5643531"/>
              <a:gd name="connsiteX59" fmla="*/ 3416597 w 6359325"/>
              <a:gd name="connsiteY59" fmla="*/ 3631887 h 5643531"/>
              <a:gd name="connsiteX60" fmla="*/ 2883565 w 6359325"/>
              <a:gd name="connsiteY60" fmla="*/ 3631887 h 5643531"/>
              <a:gd name="connsiteX61" fmla="*/ 2883565 w 6359325"/>
              <a:gd name="connsiteY61" fmla="*/ 3098853 h 5643531"/>
              <a:gd name="connsiteX62" fmla="*/ 5715898 w 6359325"/>
              <a:gd name="connsiteY62" fmla="*/ 266520 h 5643531"/>
              <a:gd name="connsiteX63" fmla="*/ 5982415 w 6359325"/>
              <a:gd name="connsiteY63" fmla="*/ 156125 h 5643531"/>
              <a:gd name="connsiteX64" fmla="*/ 3886498 w 6359325"/>
              <a:gd name="connsiteY64" fmla="*/ 0 h 5643531"/>
              <a:gd name="connsiteX65" fmla="*/ 4321125 w 6359325"/>
              <a:gd name="connsiteY65" fmla="*/ 434627 h 5643531"/>
              <a:gd name="connsiteX66" fmla="*/ 3886498 w 6359325"/>
              <a:gd name="connsiteY66" fmla="*/ 869253 h 5643531"/>
              <a:gd name="connsiteX67" fmla="*/ 3451871 w 6359325"/>
              <a:gd name="connsiteY67" fmla="*/ 434627 h 5643531"/>
              <a:gd name="connsiteX68" fmla="*/ 3886498 w 6359325"/>
              <a:gd name="connsiteY68" fmla="*/ 0 h 5643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6359325" h="5643531">
                <a:moveTo>
                  <a:pt x="2528711" y="4774276"/>
                </a:moveTo>
                <a:cubicBezTo>
                  <a:pt x="2768748" y="4774276"/>
                  <a:pt x="2963337" y="4968865"/>
                  <a:pt x="2963338" y="5208903"/>
                </a:cubicBezTo>
                <a:cubicBezTo>
                  <a:pt x="2963337" y="5448941"/>
                  <a:pt x="2768748" y="5643531"/>
                  <a:pt x="2528711" y="5643531"/>
                </a:cubicBezTo>
                <a:cubicBezTo>
                  <a:pt x="2288672" y="5643530"/>
                  <a:pt x="2094083" y="5448941"/>
                  <a:pt x="2094084" y="5208903"/>
                </a:cubicBezTo>
                <a:cubicBezTo>
                  <a:pt x="2094083" y="4968865"/>
                  <a:pt x="2288672" y="4774276"/>
                  <a:pt x="2528711" y="4774276"/>
                </a:cubicBezTo>
                <a:close/>
                <a:moveTo>
                  <a:pt x="2572460" y="3576537"/>
                </a:moveTo>
                <a:cubicBezTo>
                  <a:pt x="2668920" y="3576538"/>
                  <a:pt x="2765380" y="3613335"/>
                  <a:pt x="2838976" y="3686931"/>
                </a:cubicBezTo>
                <a:cubicBezTo>
                  <a:pt x="2986169" y="3834126"/>
                  <a:pt x="2986169" y="4072773"/>
                  <a:pt x="2838976" y="4219966"/>
                </a:cubicBezTo>
                <a:lnTo>
                  <a:pt x="1774698" y="5284245"/>
                </a:lnTo>
                <a:cubicBezTo>
                  <a:pt x="1627504" y="5431438"/>
                  <a:pt x="1388857" y="5431438"/>
                  <a:pt x="1241664" y="5284245"/>
                </a:cubicBezTo>
                <a:cubicBezTo>
                  <a:pt x="1094471" y="5137052"/>
                  <a:pt x="1094471" y="4898405"/>
                  <a:pt x="1241664" y="4751211"/>
                </a:cubicBezTo>
                <a:lnTo>
                  <a:pt x="2305943" y="3686931"/>
                </a:lnTo>
                <a:cubicBezTo>
                  <a:pt x="2379540" y="3613335"/>
                  <a:pt x="2476000" y="3576538"/>
                  <a:pt x="2572460" y="3576537"/>
                </a:cubicBezTo>
                <a:close/>
                <a:moveTo>
                  <a:pt x="5607073" y="2826232"/>
                </a:moveTo>
                <a:cubicBezTo>
                  <a:pt x="5703532" y="2826232"/>
                  <a:pt x="5799993" y="2863030"/>
                  <a:pt x="5873590" y="2936627"/>
                </a:cubicBezTo>
                <a:cubicBezTo>
                  <a:pt x="6020783" y="3083820"/>
                  <a:pt x="6020783" y="3322467"/>
                  <a:pt x="5873589" y="3469661"/>
                </a:cubicBezTo>
                <a:lnTo>
                  <a:pt x="4809309" y="4533940"/>
                </a:lnTo>
                <a:cubicBezTo>
                  <a:pt x="4662117" y="4681132"/>
                  <a:pt x="4423469" y="4681133"/>
                  <a:pt x="4276276" y="4533940"/>
                </a:cubicBezTo>
                <a:cubicBezTo>
                  <a:pt x="4129084" y="4386746"/>
                  <a:pt x="4129083" y="4148100"/>
                  <a:pt x="4276277" y="4000906"/>
                </a:cubicBezTo>
                <a:lnTo>
                  <a:pt x="5340557" y="2936627"/>
                </a:lnTo>
                <a:cubicBezTo>
                  <a:pt x="5414153" y="2863030"/>
                  <a:pt x="5510612" y="2826232"/>
                  <a:pt x="5607073" y="2826232"/>
                </a:cubicBezTo>
                <a:close/>
                <a:moveTo>
                  <a:pt x="5927979" y="1361596"/>
                </a:moveTo>
                <a:cubicBezTo>
                  <a:pt x="6024438" y="1361596"/>
                  <a:pt x="6120899" y="1398394"/>
                  <a:pt x="6194495" y="1471991"/>
                </a:cubicBezTo>
                <a:cubicBezTo>
                  <a:pt x="6341688" y="1619184"/>
                  <a:pt x="6341688" y="1857831"/>
                  <a:pt x="6194495" y="2005024"/>
                </a:cubicBezTo>
                <a:lnTo>
                  <a:pt x="3362161" y="4837358"/>
                </a:lnTo>
                <a:cubicBezTo>
                  <a:pt x="3214968" y="4984551"/>
                  <a:pt x="2976322" y="4984550"/>
                  <a:pt x="2829129" y="4837357"/>
                </a:cubicBezTo>
                <a:cubicBezTo>
                  <a:pt x="2681936" y="4690164"/>
                  <a:pt x="2681936" y="4451517"/>
                  <a:pt x="2829129" y="4304324"/>
                </a:cubicBezTo>
                <a:lnTo>
                  <a:pt x="5661462" y="1471991"/>
                </a:lnTo>
                <a:cubicBezTo>
                  <a:pt x="5735058" y="1398394"/>
                  <a:pt x="5831518" y="1361596"/>
                  <a:pt x="5927979" y="1361596"/>
                </a:cubicBezTo>
                <a:close/>
                <a:moveTo>
                  <a:pt x="4033214" y="943370"/>
                </a:moveTo>
                <a:cubicBezTo>
                  <a:pt x="4129674" y="943371"/>
                  <a:pt x="4226134" y="980169"/>
                  <a:pt x="4299730" y="1053766"/>
                </a:cubicBezTo>
                <a:cubicBezTo>
                  <a:pt x="4446923" y="1200959"/>
                  <a:pt x="4446924" y="1439605"/>
                  <a:pt x="4299730" y="1586799"/>
                </a:cubicBezTo>
                <a:lnTo>
                  <a:pt x="3373231" y="2513298"/>
                </a:lnTo>
                <a:cubicBezTo>
                  <a:pt x="3281235" y="2605294"/>
                  <a:pt x="3153516" y="2639792"/>
                  <a:pt x="3034728" y="2616793"/>
                </a:cubicBezTo>
                <a:lnTo>
                  <a:pt x="2978017" y="2599987"/>
                </a:lnTo>
                <a:lnTo>
                  <a:pt x="2996907" y="2663728"/>
                </a:lnTo>
                <a:cubicBezTo>
                  <a:pt x="3019907" y="2782518"/>
                  <a:pt x="2985408" y="2910238"/>
                  <a:pt x="2893413" y="3002233"/>
                </a:cubicBezTo>
                <a:lnTo>
                  <a:pt x="1829134" y="4066512"/>
                </a:lnTo>
                <a:cubicBezTo>
                  <a:pt x="1681941" y="4213705"/>
                  <a:pt x="1443293" y="4213705"/>
                  <a:pt x="1296100" y="4066512"/>
                </a:cubicBezTo>
                <a:cubicBezTo>
                  <a:pt x="1148908" y="3919319"/>
                  <a:pt x="1148908" y="3680672"/>
                  <a:pt x="1296101" y="3533479"/>
                </a:cubicBezTo>
                <a:lnTo>
                  <a:pt x="2360380" y="2469200"/>
                </a:lnTo>
                <a:cubicBezTo>
                  <a:pt x="2433976" y="2395603"/>
                  <a:pt x="2530436" y="2358805"/>
                  <a:pt x="2626896" y="2358805"/>
                </a:cubicBezTo>
                <a:cubicBezTo>
                  <a:pt x="2651011" y="2358805"/>
                  <a:pt x="2675127" y="2361105"/>
                  <a:pt x="2698884" y="2365705"/>
                </a:cubicBezTo>
                <a:lnTo>
                  <a:pt x="2755594" y="2382511"/>
                </a:lnTo>
                <a:lnTo>
                  <a:pt x="2736704" y="2318769"/>
                </a:lnTo>
                <a:cubicBezTo>
                  <a:pt x="2713705" y="2199980"/>
                  <a:pt x="2748203" y="2072260"/>
                  <a:pt x="2840198" y="1980265"/>
                </a:cubicBezTo>
                <a:lnTo>
                  <a:pt x="3766697" y="1053766"/>
                </a:lnTo>
                <a:cubicBezTo>
                  <a:pt x="3840294" y="980169"/>
                  <a:pt x="3936754" y="943371"/>
                  <a:pt x="4033214" y="943370"/>
                </a:cubicBezTo>
                <a:close/>
                <a:moveTo>
                  <a:pt x="3209244" y="607151"/>
                </a:moveTo>
                <a:cubicBezTo>
                  <a:pt x="3305704" y="607150"/>
                  <a:pt x="3402164" y="643949"/>
                  <a:pt x="3475760" y="717545"/>
                </a:cubicBezTo>
                <a:cubicBezTo>
                  <a:pt x="3622953" y="864738"/>
                  <a:pt x="3622953" y="1103386"/>
                  <a:pt x="3475760" y="1250579"/>
                </a:cubicBezTo>
                <a:lnTo>
                  <a:pt x="643427" y="4082912"/>
                </a:lnTo>
                <a:cubicBezTo>
                  <a:pt x="496234" y="4230106"/>
                  <a:pt x="257587" y="4230106"/>
                  <a:pt x="110395" y="4082913"/>
                </a:cubicBezTo>
                <a:cubicBezTo>
                  <a:pt x="-36798" y="3935720"/>
                  <a:pt x="-36799" y="3697072"/>
                  <a:pt x="110395" y="3549880"/>
                </a:cubicBezTo>
                <a:lnTo>
                  <a:pt x="2942728" y="717546"/>
                </a:lnTo>
                <a:cubicBezTo>
                  <a:pt x="3016324" y="643949"/>
                  <a:pt x="3112785" y="607151"/>
                  <a:pt x="3209244" y="607151"/>
                </a:cubicBezTo>
                <a:close/>
                <a:moveTo>
                  <a:pt x="5982415" y="156125"/>
                </a:moveTo>
                <a:cubicBezTo>
                  <a:pt x="6078875" y="156125"/>
                  <a:pt x="6175335" y="192923"/>
                  <a:pt x="6248932" y="266519"/>
                </a:cubicBezTo>
                <a:cubicBezTo>
                  <a:pt x="6396124" y="413713"/>
                  <a:pt x="6396124" y="652360"/>
                  <a:pt x="6248931" y="799553"/>
                </a:cubicBezTo>
                <a:lnTo>
                  <a:pt x="3416597" y="3631887"/>
                </a:lnTo>
                <a:cubicBezTo>
                  <a:pt x="3269404" y="3779080"/>
                  <a:pt x="3030758" y="3779079"/>
                  <a:pt x="2883565" y="3631887"/>
                </a:cubicBezTo>
                <a:cubicBezTo>
                  <a:pt x="2736373" y="3484694"/>
                  <a:pt x="2736372" y="3246046"/>
                  <a:pt x="2883565" y="3098853"/>
                </a:cubicBezTo>
                <a:lnTo>
                  <a:pt x="5715898" y="266520"/>
                </a:lnTo>
                <a:cubicBezTo>
                  <a:pt x="5789494" y="192923"/>
                  <a:pt x="5885955" y="156125"/>
                  <a:pt x="5982415" y="156125"/>
                </a:cubicBezTo>
                <a:close/>
                <a:moveTo>
                  <a:pt x="3886498" y="0"/>
                </a:moveTo>
                <a:cubicBezTo>
                  <a:pt x="4126536" y="0"/>
                  <a:pt x="4321125" y="194589"/>
                  <a:pt x="4321125" y="434627"/>
                </a:cubicBezTo>
                <a:cubicBezTo>
                  <a:pt x="4321125" y="674665"/>
                  <a:pt x="4126536" y="869254"/>
                  <a:pt x="3886498" y="869253"/>
                </a:cubicBezTo>
                <a:cubicBezTo>
                  <a:pt x="3646459" y="869254"/>
                  <a:pt x="3451870" y="674665"/>
                  <a:pt x="3451871" y="434627"/>
                </a:cubicBezTo>
                <a:cubicBezTo>
                  <a:pt x="3451870" y="194589"/>
                  <a:pt x="3646459" y="0"/>
                  <a:pt x="3886498" y="0"/>
                </a:cubicBezTo>
                <a:close/>
              </a:path>
            </a:pathLst>
          </a:custGeom>
        </p:spPr>
      </p:pic>
    </p:spTree>
    <p:extLst>
      <p:ext uri="{BB962C8B-B14F-4D97-AF65-F5344CB8AC3E}">
        <p14:creationId xmlns:p14="http://schemas.microsoft.com/office/powerpoint/2010/main" val="2340374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itle 35"/>
          <p:cNvSpPr>
            <a:spLocks noGrp="1"/>
          </p:cNvSpPr>
          <p:nvPr>
            <p:ph type="title"/>
          </p:nvPr>
        </p:nvSpPr>
        <p:spPr>
          <a:xfrm>
            <a:off x="359999" y="165925"/>
            <a:ext cx="11466875" cy="404119"/>
          </a:xfrm>
        </p:spPr>
        <p:txBody>
          <a:bodyPr/>
          <a:lstStyle/>
          <a:p>
            <a:r>
              <a:rPr lang="en-US" dirty="0"/>
              <a:t>Impression about Banking sector continues to improve.</a:t>
            </a:r>
          </a:p>
        </p:txBody>
      </p:sp>
      <p:sp>
        <p:nvSpPr>
          <p:cNvPr id="3" name="Text Placeholder 2">
            <a:extLst>
              <a:ext uri="{FF2B5EF4-FFF2-40B4-BE49-F238E27FC236}">
                <a16:creationId xmlns:a16="http://schemas.microsoft.com/office/drawing/2014/main" id="{D2FBE414-C052-4A2A-BACF-FF78258E7AAF}"/>
              </a:ext>
            </a:extLst>
          </p:cNvPr>
          <p:cNvSpPr>
            <a:spLocks noGrp="1"/>
          </p:cNvSpPr>
          <p:nvPr>
            <p:ph type="body" sz="quarter" idx="17"/>
          </p:nvPr>
        </p:nvSpPr>
        <p:spPr>
          <a:xfrm>
            <a:off x="357188" y="632618"/>
            <a:ext cx="11477331" cy="396875"/>
          </a:xfrm>
        </p:spPr>
        <p:txBody>
          <a:bodyPr/>
          <a:lstStyle/>
          <a:p>
            <a:r>
              <a:rPr lang="en-US" sz="1800" dirty="0"/>
              <a:t>83% respondents mentioned that their impression towards banks is very positive</a:t>
            </a:r>
          </a:p>
        </p:txBody>
      </p:sp>
      <p:sp>
        <p:nvSpPr>
          <p:cNvPr id="7" name="Slide Number Placeholder 6"/>
          <p:cNvSpPr>
            <a:spLocks noGrp="1"/>
          </p:cNvSpPr>
          <p:nvPr>
            <p:ph type="sldNum" sz="quarter" idx="4294967295"/>
          </p:nvPr>
        </p:nvSpPr>
        <p:spPr>
          <a:xfrm>
            <a:off x="11518900" y="6324600"/>
            <a:ext cx="673100" cy="250825"/>
          </a:xfrm>
        </p:spPr>
        <p:txBody>
          <a:bodyPr/>
          <a:lstStyle/>
          <a:p>
            <a:fld id="{9784CBA3-D598-4B1F-BAA3-EE14B5154290}" type="slidenum">
              <a:rPr lang="en-AU" smtClean="0"/>
              <a:pPr/>
              <a:t>4</a:t>
            </a:fld>
            <a:endParaRPr lang="en-AU" dirty="0"/>
          </a:p>
        </p:txBody>
      </p:sp>
      <p:graphicFrame>
        <p:nvGraphicFramePr>
          <p:cNvPr id="38" name="Chart 37"/>
          <p:cNvGraphicFramePr/>
          <p:nvPr>
            <p:extLst>
              <p:ext uri="{D42A27DB-BD31-4B8C-83A1-F6EECF244321}">
                <p14:modId xmlns:p14="http://schemas.microsoft.com/office/powerpoint/2010/main" val="3046267109"/>
              </p:ext>
            </p:extLst>
          </p:nvPr>
        </p:nvGraphicFramePr>
        <p:xfrm>
          <a:off x="530825" y="1128358"/>
          <a:ext cx="11343676" cy="283712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9" name="Table 38"/>
          <p:cNvGraphicFramePr>
            <a:graphicFrameLocks noGrp="1"/>
          </p:cNvGraphicFramePr>
          <p:nvPr>
            <p:extLst>
              <p:ext uri="{D42A27DB-BD31-4B8C-83A1-F6EECF244321}">
                <p14:modId xmlns:p14="http://schemas.microsoft.com/office/powerpoint/2010/main" val="2669415082"/>
              </p:ext>
            </p:extLst>
          </p:nvPr>
        </p:nvGraphicFramePr>
        <p:xfrm>
          <a:off x="807820" y="4472964"/>
          <a:ext cx="10886186" cy="667243"/>
        </p:xfrm>
        <a:graphic>
          <a:graphicData uri="http://schemas.openxmlformats.org/drawingml/2006/table">
            <a:tbl>
              <a:tblPr firstRow="1" bandRow="1">
                <a:tableStyleId>{5C22544A-7EE6-4342-B048-85BDC9FD1C3A}</a:tableStyleId>
              </a:tblPr>
              <a:tblGrid>
                <a:gridCol w="1095916">
                  <a:extLst>
                    <a:ext uri="{9D8B030D-6E8A-4147-A177-3AD203B41FA5}">
                      <a16:colId xmlns:a16="http://schemas.microsoft.com/office/drawing/2014/main" val="20000"/>
                    </a:ext>
                  </a:extLst>
                </a:gridCol>
                <a:gridCol w="758869">
                  <a:extLst>
                    <a:ext uri="{9D8B030D-6E8A-4147-A177-3AD203B41FA5}">
                      <a16:colId xmlns:a16="http://schemas.microsoft.com/office/drawing/2014/main" val="20001"/>
                    </a:ext>
                  </a:extLst>
                </a:gridCol>
                <a:gridCol w="927392">
                  <a:extLst>
                    <a:ext uri="{9D8B030D-6E8A-4147-A177-3AD203B41FA5}">
                      <a16:colId xmlns:a16="http://schemas.microsoft.com/office/drawing/2014/main" val="20002"/>
                    </a:ext>
                  </a:extLst>
                </a:gridCol>
                <a:gridCol w="927392">
                  <a:extLst>
                    <a:ext uri="{9D8B030D-6E8A-4147-A177-3AD203B41FA5}">
                      <a16:colId xmlns:a16="http://schemas.microsoft.com/office/drawing/2014/main" val="20003"/>
                    </a:ext>
                  </a:extLst>
                </a:gridCol>
                <a:gridCol w="927392">
                  <a:extLst>
                    <a:ext uri="{9D8B030D-6E8A-4147-A177-3AD203B41FA5}">
                      <a16:colId xmlns:a16="http://schemas.microsoft.com/office/drawing/2014/main" val="20004"/>
                    </a:ext>
                  </a:extLst>
                </a:gridCol>
                <a:gridCol w="927392">
                  <a:extLst>
                    <a:ext uri="{9D8B030D-6E8A-4147-A177-3AD203B41FA5}">
                      <a16:colId xmlns:a16="http://schemas.microsoft.com/office/drawing/2014/main" val="20005"/>
                    </a:ext>
                  </a:extLst>
                </a:gridCol>
                <a:gridCol w="927392">
                  <a:extLst>
                    <a:ext uri="{9D8B030D-6E8A-4147-A177-3AD203B41FA5}">
                      <a16:colId xmlns:a16="http://schemas.microsoft.com/office/drawing/2014/main" val="20006"/>
                    </a:ext>
                  </a:extLst>
                </a:gridCol>
                <a:gridCol w="927392">
                  <a:extLst>
                    <a:ext uri="{9D8B030D-6E8A-4147-A177-3AD203B41FA5}">
                      <a16:colId xmlns:a16="http://schemas.microsoft.com/office/drawing/2014/main" val="20007"/>
                    </a:ext>
                  </a:extLst>
                </a:gridCol>
                <a:gridCol w="1048653">
                  <a:extLst>
                    <a:ext uri="{9D8B030D-6E8A-4147-A177-3AD203B41FA5}">
                      <a16:colId xmlns:a16="http://schemas.microsoft.com/office/drawing/2014/main" val="20008"/>
                    </a:ext>
                  </a:extLst>
                </a:gridCol>
                <a:gridCol w="668489">
                  <a:extLst>
                    <a:ext uri="{9D8B030D-6E8A-4147-A177-3AD203B41FA5}">
                      <a16:colId xmlns:a16="http://schemas.microsoft.com/office/drawing/2014/main" val="20009"/>
                    </a:ext>
                  </a:extLst>
                </a:gridCol>
                <a:gridCol w="1016000">
                  <a:extLst>
                    <a:ext uri="{9D8B030D-6E8A-4147-A177-3AD203B41FA5}">
                      <a16:colId xmlns:a16="http://schemas.microsoft.com/office/drawing/2014/main" val="20010"/>
                    </a:ext>
                  </a:extLst>
                </a:gridCol>
                <a:gridCol w="733907">
                  <a:extLst>
                    <a:ext uri="{9D8B030D-6E8A-4147-A177-3AD203B41FA5}">
                      <a16:colId xmlns:a16="http://schemas.microsoft.com/office/drawing/2014/main" val="20011"/>
                    </a:ext>
                  </a:extLst>
                </a:gridCol>
              </a:tblGrid>
              <a:tr h="667243">
                <a:tc>
                  <a:txBody>
                    <a:bodyPr/>
                    <a:lstStyle/>
                    <a:p>
                      <a:pPr algn="ctr" fontAlgn="ctr"/>
                      <a:r>
                        <a:rPr lang="en-US" sz="1100" b="0" i="0" u="none" strike="noStrike" dirty="0">
                          <a:solidFill>
                            <a:srgbClr val="000000"/>
                          </a:solidFill>
                          <a:effectLst/>
                          <a:latin typeface="+mj-lt"/>
                        </a:rPr>
                        <a:t>Tourism</a:t>
                      </a:r>
                    </a:p>
                  </a:txBody>
                  <a:tcPr marL="9525" marR="9525" marT="9525" marB="0" anchor="ctr">
                    <a:noFill/>
                  </a:tcPr>
                </a:tc>
                <a:tc>
                  <a:txBody>
                    <a:bodyPr/>
                    <a:lstStyle/>
                    <a:p>
                      <a:pPr algn="ctr" fontAlgn="ctr"/>
                      <a:r>
                        <a:rPr lang="en-US" sz="1100" b="0" i="0" u="none" strike="noStrike" dirty="0">
                          <a:solidFill>
                            <a:srgbClr val="000000"/>
                          </a:solidFill>
                          <a:effectLst/>
                          <a:latin typeface="+mj-lt"/>
                        </a:rPr>
                        <a:t>Airline</a:t>
                      </a:r>
                    </a:p>
                  </a:txBody>
                  <a:tcPr marL="9525" marR="9525" marT="9525" marB="0" anchor="ctr">
                    <a:noFill/>
                  </a:tcPr>
                </a:tc>
                <a:tc>
                  <a:txBody>
                    <a:bodyPr/>
                    <a:lstStyle/>
                    <a:p>
                      <a:pPr algn="ctr" fontAlgn="ctr"/>
                      <a:r>
                        <a:rPr lang="en-US" sz="1100" b="0" i="0" u="none" strike="noStrike" dirty="0">
                          <a:solidFill>
                            <a:srgbClr val="000000"/>
                          </a:solidFill>
                          <a:effectLst/>
                          <a:latin typeface="+mj-lt"/>
                        </a:rPr>
                        <a:t>Technology</a:t>
                      </a:r>
                    </a:p>
                  </a:txBody>
                  <a:tcPr marL="9525" marR="9525" marT="9525" marB="0" anchor="ctr">
                    <a:noFill/>
                  </a:tcPr>
                </a:tc>
                <a:tc>
                  <a:txBody>
                    <a:bodyPr/>
                    <a:lstStyle/>
                    <a:p>
                      <a:pPr marL="0" marR="0" indent="0" algn="ctr" defTabSz="771596" rtl="0" eaLnBrk="1" fontAlgn="ctr" latinLnBrk="0" hangingPunct="1">
                        <a:lnSpc>
                          <a:spcPct val="100000"/>
                        </a:lnSpc>
                        <a:spcBef>
                          <a:spcPts val="0"/>
                        </a:spcBef>
                        <a:spcAft>
                          <a:spcPts val="0"/>
                        </a:spcAft>
                        <a:buClrTx/>
                        <a:buSzTx/>
                        <a:buFontTx/>
                        <a:buNone/>
                        <a:tabLst/>
                        <a:defRPr/>
                      </a:pPr>
                      <a:r>
                        <a:rPr lang="en-US" sz="1100" b="0" i="0" u="none" strike="noStrike" kern="1200" dirty="0">
                          <a:solidFill>
                            <a:srgbClr val="000000"/>
                          </a:solidFill>
                          <a:effectLst/>
                          <a:latin typeface="+mn-lt"/>
                          <a:ea typeface="+mn-ea"/>
                          <a:cs typeface="+mn-cs"/>
                        </a:rPr>
                        <a:t>Food &amp; Beverage</a:t>
                      </a:r>
                    </a:p>
                    <a:p>
                      <a:pPr algn="ctr" fontAlgn="ctr"/>
                      <a:endParaRPr lang="en-US" sz="1100" b="0" i="0" u="none" strike="noStrike" dirty="0">
                        <a:solidFill>
                          <a:srgbClr val="000000"/>
                        </a:solidFill>
                        <a:effectLst/>
                        <a:latin typeface="+mj-lt"/>
                      </a:endParaRPr>
                    </a:p>
                  </a:txBody>
                  <a:tcPr marL="9525" marR="9525" marT="9525" marB="0" anchor="ctr">
                    <a:noFill/>
                  </a:tcPr>
                </a:tc>
                <a:tc>
                  <a:txBody>
                    <a:bodyPr/>
                    <a:lstStyle/>
                    <a:p>
                      <a:pPr algn="ctr" fontAlgn="ctr"/>
                      <a:r>
                        <a:rPr lang="en-US" sz="1100" b="0" i="0" u="none" strike="noStrike" dirty="0">
                          <a:solidFill>
                            <a:srgbClr val="000000"/>
                          </a:solidFill>
                          <a:effectLst/>
                          <a:latin typeface="+mj-lt"/>
                        </a:rPr>
                        <a:t>Consumer</a:t>
                      </a:r>
                      <a:r>
                        <a:rPr lang="en-US" sz="1100" b="0" i="0" u="none" strike="noStrike" baseline="0" dirty="0">
                          <a:solidFill>
                            <a:srgbClr val="000000"/>
                          </a:solidFill>
                          <a:effectLst/>
                          <a:latin typeface="+mj-lt"/>
                        </a:rPr>
                        <a:t> Health</a:t>
                      </a:r>
                      <a:endParaRPr lang="en-US" sz="1100" b="0" i="0" u="none" strike="noStrike" dirty="0">
                        <a:solidFill>
                          <a:srgbClr val="000000"/>
                        </a:solidFill>
                        <a:effectLst/>
                        <a:latin typeface="+mj-lt"/>
                      </a:endParaRPr>
                    </a:p>
                  </a:txBody>
                  <a:tcPr marL="9525" marR="9525" marT="9525" marB="0" anchor="ctr">
                    <a:noFill/>
                  </a:tcPr>
                </a:tc>
                <a:tc>
                  <a:txBody>
                    <a:bodyPr/>
                    <a:lstStyle/>
                    <a:p>
                      <a:pPr algn="ctr" fontAlgn="ctr"/>
                      <a:r>
                        <a:rPr lang="en-US" sz="1100" b="0" i="0" u="none" strike="noStrike" dirty="0">
                          <a:solidFill>
                            <a:srgbClr val="000000"/>
                          </a:solidFill>
                          <a:effectLst/>
                          <a:latin typeface="+mj-lt"/>
                        </a:rPr>
                        <a:t>Automobile</a:t>
                      </a:r>
                    </a:p>
                  </a:txBody>
                  <a:tcPr marL="9525" marR="9525" marT="9525" marB="0" anchor="ctr">
                    <a:noFill/>
                  </a:tcPr>
                </a:tc>
                <a:tc>
                  <a:txBody>
                    <a:bodyPr/>
                    <a:lstStyle/>
                    <a:p>
                      <a:pPr algn="ctr" fontAlgn="ctr"/>
                      <a:r>
                        <a:rPr lang="en-US" sz="1100" b="0" i="0" u="none" strike="noStrike" dirty="0">
                          <a:solidFill>
                            <a:srgbClr val="000000"/>
                          </a:solidFill>
                          <a:effectLst/>
                          <a:latin typeface="+mj-lt"/>
                        </a:rPr>
                        <a:t>Banks</a:t>
                      </a:r>
                    </a:p>
                  </a:txBody>
                  <a:tcPr marL="9525" marR="9525" marT="9525" marB="0" anchor="ctr">
                    <a:noFill/>
                  </a:tcPr>
                </a:tc>
                <a:tc>
                  <a:txBody>
                    <a:bodyPr/>
                    <a:lstStyle/>
                    <a:p>
                      <a:pPr algn="ctr" fontAlgn="ctr"/>
                      <a:r>
                        <a:rPr lang="en-US" sz="1100" b="0" i="0" u="none" strike="noStrike" dirty="0">
                          <a:solidFill>
                            <a:srgbClr val="000000"/>
                          </a:solidFill>
                          <a:effectLst/>
                          <a:latin typeface="+mj-lt"/>
                        </a:rPr>
                        <a:t>Energy</a:t>
                      </a:r>
                    </a:p>
                  </a:txBody>
                  <a:tcPr marL="9525" marR="9525" marT="9525" marB="0" anchor="ctr">
                    <a:noFill/>
                  </a:tcPr>
                </a:tc>
                <a:tc>
                  <a:txBody>
                    <a:bodyPr/>
                    <a:lstStyle/>
                    <a:p>
                      <a:pPr algn="ctr" fontAlgn="ctr"/>
                      <a:r>
                        <a:rPr lang="en-US" sz="1100" b="0" i="0" u="none" strike="noStrike" dirty="0">
                          <a:solidFill>
                            <a:srgbClr val="000000"/>
                          </a:solidFill>
                          <a:effectLst/>
                          <a:latin typeface="+mj-lt"/>
                        </a:rPr>
                        <a:t>Retail</a:t>
                      </a:r>
                    </a:p>
                  </a:txBody>
                  <a:tcPr marL="9525" marR="9525" marT="9525" marB="0" anchor="ctr">
                    <a:noFill/>
                  </a:tcPr>
                </a:tc>
                <a:tc>
                  <a:txBody>
                    <a:bodyPr/>
                    <a:lstStyle/>
                    <a:p>
                      <a:pPr algn="ctr" fontAlgn="ctr"/>
                      <a:r>
                        <a:rPr lang="en-US" sz="1100" b="0" i="0" u="none" strike="noStrike" dirty="0">
                          <a:solidFill>
                            <a:srgbClr val="000000"/>
                          </a:solidFill>
                          <a:effectLst/>
                          <a:latin typeface="+mj-lt"/>
                        </a:rPr>
                        <a:t>Telecom</a:t>
                      </a:r>
                    </a:p>
                  </a:txBody>
                  <a:tcPr marL="9525" marR="9525" marT="9525" marB="0" anchor="ctr">
                    <a:noFill/>
                  </a:tcPr>
                </a:tc>
                <a:tc>
                  <a:txBody>
                    <a:bodyPr/>
                    <a:lstStyle/>
                    <a:p>
                      <a:pPr algn="ctr" fontAlgn="ctr"/>
                      <a:r>
                        <a:rPr lang="en-US" sz="1100" b="0" i="0" u="none" strike="noStrike" dirty="0">
                          <a:solidFill>
                            <a:srgbClr val="000000"/>
                          </a:solidFill>
                          <a:effectLst/>
                          <a:latin typeface="+mj-lt"/>
                        </a:rPr>
                        <a:t>Construction</a:t>
                      </a:r>
                    </a:p>
                  </a:txBody>
                  <a:tcPr marL="9525" marR="9525" marT="9525" marB="0" anchor="ctr">
                    <a:noFill/>
                  </a:tcPr>
                </a:tc>
                <a:tc>
                  <a:txBody>
                    <a:bodyPr/>
                    <a:lstStyle/>
                    <a:p>
                      <a:pPr algn="ctr" fontAlgn="ctr"/>
                      <a:r>
                        <a:rPr lang="en-US" sz="1100" b="0" i="0" u="none" strike="noStrike" kern="1200" dirty="0">
                          <a:solidFill>
                            <a:srgbClr val="000000"/>
                          </a:solidFill>
                          <a:effectLst/>
                          <a:latin typeface="+mn-lt"/>
                          <a:ea typeface="+mn-ea"/>
                          <a:cs typeface="+mn-cs"/>
                        </a:rPr>
                        <a:t>Financial Services</a:t>
                      </a:r>
                      <a:endParaRPr lang="en-US" sz="1100" b="0" i="0" u="none" strike="noStrike" dirty="0">
                        <a:solidFill>
                          <a:srgbClr val="000000"/>
                        </a:solidFill>
                        <a:effectLst/>
                        <a:latin typeface="+mj-lt"/>
                      </a:endParaRPr>
                    </a:p>
                  </a:txBody>
                  <a:tcPr marL="9525" marR="9525" marT="9525" marB="0" anchor="ctr">
                    <a:noFill/>
                  </a:tcPr>
                </a:tc>
                <a:extLst>
                  <a:ext uri="{0D108BD9-81ED-4DB2-BD59-A6C34878D82A}">
                    <a16:rowId xmlns:a16="http://schemas.microsoft.com/office/drawing/2014/main" val="10000"/>
                  </a:ext>
                </a:extLst>
              </a:tr>
            </a:tbl>
          </a:graphicData>
        </a:graphic>
      </p:graphicFrame>
      <p:pic>
        <p:nvPicPr>
          <p:cNvPr id="40" name="Picture 3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6604" y="5075868"/>
            <a:ext cx="659005" cy="659005"/>
          </a:xfrm>
          <a:prstGeom prst="rect">
            <a:avLst/>
          </a:prstGeom>
        </p:spPr>
      </p:pic>
      <p:pic>
        <p:nvPicPr>
          <p:cNvPr id="43" name="Picture 4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09531" y="5100065"/>
            <a:ext cx="658368" cy="658368"/>
          </a:xfrm>
          <a:prstGeom prst="rect">
            <a:avLst/>
          </a:prstGeom>
        </p:spPr>
      </p:pic>
      <p:pic>
        <p:nvPicPr>
          <p:cNvPr id="44" name="Picture 4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486222" y="5040977"/>
            <a:ext cx="717457" cy="717457"/>
          </a:xfrm>
          <a:prstGeom prst="rect">
            <a:avLst/>
          </a:prstGeom>
        </p:spPr>
      </p:pic>
      <p:pic>
        <p:nvPicPr>
          <p:cNvPr id="45" name="Picture 4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717769" y="5112767"/>
            <a:ext cx="658368" cy="658368"/>
          </a:xfrm>
          <a:prstGeom prst="rect">
            <a:avLst/>
          </a:prstGeom>
        </p:spPr>
      </p:pic>
      <p:sp>
        <p:nvSpPr>
          <p:cNvPr id="19" name="Rectangle 18"/>
          <p:cNvSpPr/>
          <p:nvPr/>
        </p:nvSpPr>
        <p:spPr bwMode="ltGray">
          <a:xfrm>
            <a:off x="2694175" y="1113208"/>
            <a:ext cx="5898116" cy="316165"/>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600" dirty="0">
                <a:solidFill>
                  <a:prstClr val="white"/>
                </a:solidFill>
                <a:latin typeface="+mj-lt"/>
              </a:rPr>
              <a:t>Overall impression about different industries (%)</a:t>
            </a:r>
          </a:p>
        </p:txBody>
      </p:sp>
      <p:graphicFrame>
        <p:nvGraphicFramePr>
          <p:cNvPr id="34" name="Chart 33"/>
          <p:cNvGraphicFramePr/>
          <p:nvPr>
            <p:extLst>
              <p:ext uri="{D42A27DB-BD31-4B8C-83A1-F6EECF244321}">
                <p14:modId xmlns:p14="http://schemas.microsoft.com/office/powerpoint/2010/main" val="2641028498"/>
              </p:ext>
            </p:extLst>
          </p:nvPr>
        </p:nvGraphicFramePr>
        <p:xfrm>
          <a:off x="480289" y="3224133"/>
          <a:ext cx="11277600" cy="1394051"/>
        </p:xfrm>
        <a:graphic>
          <a:graphicData uri="http://schemas.openxmlformats.org/drawingml/2006/chart">
            <c:chart xmlns:c="http://schemas.openxmlformats.org/drawingml/2006/chart" xmlns:r="http://schemas.openxmlformats.org/officeDocument/2006/relationships" r:id="rId7"/>
          </a:graphicData>
        </a:graphic>
      </p:graphicFrame>
      <p:sp>
        <p:nvSpPr>
          <p:cNvPr id="2" name="Rectangle 1"/>
          <p:cNvSpPr/>
          <p:nvPr/>
        </p:nvSpPr>
        <p:spPr>
          <a:xfrm>
            <a:off x="4076229" y="6223767"/>
            <a:ext cx="5864455" cy="584968"/>
          </a:xfrm>
          <a:prstGeom prst="rect">
            <a:avLst/>
          </a:prstGeom>
        </p:spPr>
        <p:txBody>
          <a:bodyPr wrap="square">
            <a:spAutoFit/>
          </a:bodyPr>
          <a:lstStyle/>
          <a:p>
            <a:pPr>
              <a:tabLst>
                <a:tab pos="600272" algn="r"/>
                <a:tab pos="720495" algn="l"/>
              </a:tabLst>
            </a:pPr>
            <a:r>
              <a:rPr lang="en-US" sz="1067" dirty="0">
                <a:latin typeface="Verdana" panose="020B0604030504040204" pitchFamily="34" charset="0"/>
                <a:ea typeface="Times New Roman" panose="02020603050405020304" pitchFamily="18" charset="0"/>
                <a:cs typeface="Arial" panose="020B0604020202020204" pitchFamily="34" charset="0"/>
              </a:rPr>
              <a:t>Q: Please indicate your overall opinion or impression of each of these industries.</a:t>
            </a:r>
          </a:p>
          <a:p>
            <a:pPr>
              <a:tabLst>
                <a:tab pos="600272" algn="r"/>
                <a:tab pos="720495" algn="l"/>
              </a:tabLst>
            </a:pPr>
            <a:r>
              <a:rPr lang="en-US" sz="1067" dirty="0">
                <a:latin typeface="Verdana" panose="020B0604030504040204" pitchFamily="34" charset="0"/>
                <a:ea typeface="Times New Roman" panose="02020603050405020304" pitchFamily="18" charset="0"/>
                <a:cs typeface="Arial" panose="020B0604020202020204" pitchFamily="34" charset="0"/>
              </a:rPr>
              <a:t>Kindly rate your opinion on a scale of 1 to 5 where 5 is very positive, 4 is somewhat positive, 3 is neutral, 2 is somewhat negative &amp; 1 is very negative.</a:t>
            </a:r>
          </a:p>
        </p:txBody>
      </p:sp>
      <p:sp>
        <p:nvSpPr>
          <p:cNvPr id="22" name="TextBox 21"/>
          <p:cNvSpPr txBox="1"/>
          <p:nvPr/>
        </p:nvSpPr>
        <p:spPr>
          <a:xfrm>
            <a:off x="2694176" y="6388217"/>
            <a:ext cx="1382053" cy="373461"/>
          </a:xfrm>
          <a:prstGeom prst="rect">
            <a:avLst/>
          </a:prstGeom>
          <a:noFill/>
        </p:spPr>
        <p:txBody>
          <a:bodyPr wrap="square" lIns="0" tIns="0" rIns="0" bIns="0" rtlCol="0" anchor="ctr">
            <a:noAutofit/>
          </a:bodyPr>
          <a:lstStyle/>
          <a:p>
            <a:r>
              <a:rPr lang="en-US" sz="1051" i="1" dirty="0">
                <a:solidFill>
                  <a:srgbClr val="333333"/>
                </a:solidFill>
              </a:rPr>
              <a:t>Base 2015: 1040</a:t>
            </a:r>
          </a:p>
          <a:p>
            <a:r>
              <a:rPr lang="en-US" sz="1051" i="1" dirty="0">
                <a:solidFill>
                  <a:srgbClr val="333333"/>
                </a:solidFill>
              </a:rPr>
              <a:t>Base 2016: 1530</a:t>
            </a:r>
          </a:p>
          <a:p>
            <a:r>
              <a:rPr lang="en-US" sz="1051" i="1" dirty="0">
                <a:solidFill>
                  <a:srgbClr val="333333"/>
                </a:solidFill>
              </a:rPr>
              <a:t>Base 2017: 1504</a:t>
            </a:r>
          </a:p>
          <a:p>
            <a:r>
              <a:rPr lang="en-US" sz="1051" i="1" dirty="0">
                <a:solidFill>
                  <a:srgbClr val="333333"/>
                </a:solidFill>
              </a:rPr>
              <a:t>Base 2018: 1515</a:t>
            </a:r>
          </a:p>
          <a:p>
            <a:endParaRPr lang="en-US" sz="1051" i="1" dirty="0">
              <a:solidFill>
                <a:srgbClr val="333333"/>
              </a:solidFill>
            </a:endParaRPr>
          </a:p>
        </p:txBody>
      </p:sp>
      <p:sp>
        <p:nvSpPr>
          <p:cNvPr id="23" name="Rectangle 22"/>
          <p:cNvSpPr/>
          <p:nvPr/>
        </p:nvSpPr>
        <p:spPr bwMode="ltGray">
          <a:xfrm>
            <a:off x="6386501" y="1662337"/>
            <a:ext cx="863823" cy="3353763"/>
          </a:xfrm>
          <a:prstGeom prst="rect">
            <a:avLst/>
          </a:prstGeom>
          <a:noFill/>
          <a:ln w="28575">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sz="1600" dirty="0"/>
              <a:t>          </a:t>
            </a:r>
          </a:p>
        </p:txBody>
      </p:sp>
      <p:sp>
        <p:nvSpPr>
          <p:cNvPr id="24" name="Rectangle 23"/>
          <p:cNvSpPr/>
          <p:nvPr/>
        </p:nvSpPr>
        <p:spPr>
          <a:xfrm>
            <a:off x="1862353" y="5262143"/>
            <a:ext cx="931163" cy="322011"/>
          </a:xfrm>
          <a:prstGeom prst="rect">
            <a:avLst/>
          </a:prstGeom>
          <a:solidFill>
            <a:schemeClr val="bg1">
              <a:lumMod val="85000"/>
            </a:schemeClr>
          </a:solidFill>
        </p:spPr>
        <p:txBody>
          <a:bodyPr wrap="square">
            <a:spAutoFit/>
          </a:bodyPr>
          <a:lstStyle/>
          <a:p>
            <a:pPr algn="ctr">
              <a:lnSpc>
                <a:spcPct val="80000"/>
              </a:lnSpc>
            </a:pPr>
            <a:r>
              <a:rPr lang="en-US" sz="933" dirty="0">
                <a:solidFill>
                  <a:srgbClr val="000000"/>
                </a:solidFill>
                <a:latin typeface="+mj-lt"/>
              </a:rPr>
              <a:t>Introduced in 2017</a:t>
            </a:r>
          </a:p>
        </p:txBody>
      </p:sp>
      <p:sp>
        <p:nvSpPr>
          <p:cNvPr id="25" name="Left Brace 24"/>
          <p:cNvSpPr/>
          <p:nvPr/>
        </p:nvSpPr>
        <p:spPr>
          <a:xfrm rot="16200000">
            <a:off x="2262969" y="4640360"/>
            <a:ext cx="101600" cy="90283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pic>
        <p:nvPicPr>
          <p:cNvPr id="33" name="Picture 3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271397" y="5070520"/>
            <a:ext cx="658368" cy="658368"/>
          </a:xfrm>
          <a:prstGeom prst="rect">
            <a:avLst/>
          </a:prstGeom>
        </p:spPr>
      </p:pic>
      <p:pic>
        <p:nvPicPr>
          <p:cNvPr id="35" name="Picture 3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083663" y="5088591"/>
            <a:ext cx="658368" cy="658368"/>
          </a:xfrm>
          <a:prstGeom prst="rect">
            <a:avLst/>
          </a:prstGeom>
        </p:spPr>
      </p:pic>
      <p:pic>
        <p:nvPicPr>
          <p:cNvPr id="50" name="Picture 49"/>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745899" y="5107758"/>
            <a:ext cx="659567" cy="659567"/>
          </a:xfrm>
          <a:prstGeom prst="rect">
            <a:avLst/>
          </a:prstGeom>
        </p:spPr>
      </p:pic>
      <p:pic>
        <p:nvPicPr>
          <p:cNvPr id="51" name="Picture 50"/>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382979" y="5101908"/>
            <a:ext cx="632965" cy="632965"/>
          </a:xfrm>
          <a:prstGeom prst="rect">
            <a:avLst/>
          </a:prstGeom>
        </p:spPr>
      </p:pic>
      <p:pic>
        <p:nvPicPr>
          <p:cNvPr id="52" name="Picture 51"/>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8395203" y="5102291"/>
            <a:ext cx="658368" cy="658368"/>
          </a:xfrm>
          <a:prstGeom prst="rect">
            <a:avLst/>
          </a:prstGeom>
        </p:spPr>
      </p:pic>
      <p:pic>
        <p:nvPicPr>
          <p:cNvPr id="53" name="Picture 52"/>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332982" y="5084412"/>
            <a:ext cx="659005" cy="659005"/>
          </a:xfrm>
          <a:prstGeom prst="rect">
            <a:avLst/>
          </a:prstGeom>
        </p:spPr>
      </p:pic>
      <p:sp>
        <p:nvSpPr>
          <p:cNvPr id="54" name="Rectangle 53"/>
          <p:cNvSpPr/>
          <p:nvPr/>
        </p:nvSpPr>
        <p:spPr>
          <a:xfrm>
            <a:off x="5478995" y="5262143"/>
            <a:ext cx="931163" cy="322011"/>
          </a:xfrm>
          <a:prstGeom prst="rect">
            <a:avLst/>
          </a:prstGeom>
          <a:solidFill>
            <a:schemeClr val="bg1">
              <a:lumMod val="85000"/>
            </a:schemeClr>
          </a:solidFill>
        </p:spPr>
        <p:txBody>
          <a:bodyPr wrap="square">
            <a:spAutoFit/>
          </a:bodyPr>
          <a:lstStyle/>
          <a:p>
            <a:pPr algn="ctr">
              <a:lnSpc>
                <a:spcPct val="80000"/>
              </a:lnSpc>
            </a:pPr>
            <a:r>
              <a:rPr lang="en-US" sz="933" dirty="0">
                <a:solidFill>
                  <a:srgbClr val="000000"/>
                </a:solidFill>
                <a:latin typeface="+mj-lt"/>
              </a:rPr>
              <a:t>Introduced in 2017</a:t>
            </a:r>
          </a:p>
        </p:txBody>
      </p:sp>
      <p:sp>
        <p:nvSpPr>
          <p:cNvPr id="55" name="Left Brace 54"/>
          <p:cNvSpPr/>
          <p:nvPr/>
        </p:nvSpPr>
        <p:spPr>
          <a:xfrm rot="16200000">
            <a:off x="5879611" y="4640360"/>
            <a:ext cx="101600" cy="90283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Tree>
    <p:extLst>
      <p:ext uri="{BB962C8B-B14F-4D97-AF65-F5344CB8AC3E}">
        <p14:creationId xmlns:p14="http://schemas.microsoft.com/office/powerpoint/2010/main" val="2703490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5751" y="145159"/>
            <a:ext cx="11431016" cy="718839"/>
          </a:xfrm>
        </p:spPr>
        <p:txBody>
          <a:bodyPr/>
          <a:lstStyle/>
          <a:p>
            <a:r>
              <a:rPr lang="en-US" dirty="0"/>
              <a:t>The stagnant Trust Index in Banking sector has started to improve in 2018</a:t>
            </a:r>
            <a:endParaRPr lang="en-US" sz="1867" dirty="0"/>
          </a:p>
        </p:txBody>
      </p:sp>
      <p:sp>
        <p:nvSpPr>
          <p:cNvPr id="4" name="TextBox 3"/>
          <p:cNvSpPr txBox="1"/>
          <p:nvPr/>
        </p:nvSpPr>
        <p:spPr>
          <a:xfrm>
            <a:off x="3623525" y="1152959"/>
            <a:ext cx="4067588" cy="306467"/>
          </a:xfrm>
          <a:prstGeom prst="roundRect">
            <a:avLst/>
          </a:prstGeom>
          <a:solidFill>
            <a:srgbClr val="C00000"/>
          </a:solidFill>
          <a:effectLst/>
        </p:spPr>
        <p:txBody>
          <a:bodyPr wrap="none" rtlCol="0">
            <a:spAutoFit/>
          </a:bodyPr>
          <a:lstStyle/>
          <a:p>
            <a:r>
              <a:rPr lang="en-US" sz="1200" dirty="0">
                <a:solidFill>
                  <a:schemeClr val="bg1"/>
                </a:solidFill>
                <a:latin typeface="+mj-lt"/>
                <a:ea typeface="Open Sans" panose="020B0606030504020204" pitchFamily="34" charset="0"/>
                <a:cs typeface="Open Sans" panose="020B0606030504020204" pitchFamily="34" charset="0"/>
              </a:rPr>
              <a:t>TRUST INDEX: % of people </a:t>
            </a:r>
            <a:r>
              <a:rPr lang="en-US" sz="1200">
                <a:solidFill>
                  <a:schemeClr val="bg1"/>
                </a:solidFill>
                <a:latin typeface="+mj-lt"/>
                <a:ea typeface="Open Sans" panose="020B0606030504020204" pitchFamily="34" charset="0"/>
                <a:cs typeface="Open Sans" panose="020B0606030504020204" pitchFamily="34" charset="0"/>
              </a:rPr>
              <a:t>who trusts </a:t>
            </a:r>
            <a:r>
              <a:rPr lang="en-US" sz="1200" dirty="0">
                <a:solidFill>
                  <a:schemeClr val="bg1"/>
                </a:solidFill>
                <a:latin typeface="+mj-lt"/>
                <a:ea typeface="Open Sans" panose="020B0606030504020204" pitchFamily="34" charset="0"/>
                <a:cs typeface="Open Sans" panose="020B0606030504020204" pitchFamily="34" charset="0"/>
              </a:rPr>
              <a:t>in Banking sector</a:t>
            </a:r>
          </a:p>
        </p:txBody>
      </p:sp>
      <p:graphicFrame>
        <p:nvGraphicFramePr>
          <p:cNvPr id="5" name="Chart 4"/>
          <p:cNvGraphicFramePr/>
          <p:nvPr>
            <p:extLst>
              <p:ext uri="{D42A27DB-BD31-4B8C-83A1-F6EECF244321}">
                <p14:modId xmlns:p14="http://schemas.microsoft.com/office/powerpoint/2010/main" val="2017441602"/>
              </p:ext>
            </p:extLst>
          </p:nvPr>
        </p:nvGraphicFramePr>
        <p:xfrm>
          <a:off x="381002" y="1924492"/>
          <a:ext cx="11425764" cy="384647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702065229"/>
              </p:ext>
            </p:extLst>
          </p:nvPr>
        </p:nvGraphicFramePr>
        <p:xfrm>
          <a:off x="812760" y="4750441"/>
          <a:ext cx="10879812" cy="667243"/>
        </p:xfrm>
        <a:graphic>
          <a:graphicData uri="http://schemas.openxmlformats.org/drawingml/2006/table">
            <a:tbl>
              <a:tblPr firstRow="1" bandRow="1">
                <a:tableStyleId>{5C22544A-7EE6-4342-B048-85BDC9FD1C3A}</a:tableStyleId>
              </a:tblPr>
              <a:tblGrid>
                <a:gridCol w="906651">
                  <a:extLst>
                    <a:ext uri="{9D8B030D-6E8A-4147-A177-3AD203B41FA5}">
                      <a16:colId xmlns:a16="http://schemas.microsoft.com/office/drawing/2014/main" val="20000"/>
                    </a:ext>
                  </a:extLst>
                </a:gridCol>
                <a:gridCol w="906651">
                  <a:extLst>
                    <a:ext uri="{9D8B030D-6E8A-4147-A177-3AD203B41FA5}">
                      <a16:colId xmlns:a16="http://schemas.microsoft.com/office/drawing/2014/main" val="20001"/>
                    </a:ext>
                  </a:extLst>
                </a:gridCol>
                <a:gridCol w="906651">
                  <a:extLst>
                    <a:ext uri="{9D8B030D-6E8A-4147-A177-3AD203B41FA5}">
                      <a16:colId xmlns:a16="http://schemas.microsoft.com/office/drawing/2014/main" val="20002"/>
                    </a:ext>
                  </a:extLst>
                </a:gridCol>
                <a:gridCol w="906651">
                  <a:extLst>
                    <a:ext uri="{9D8B030D-6E8A-4147-A177-3AD203B41FA5}">
                      <a16:colId xmlns:a16="http://schemas.microsoft.com/office/drawing/2014/main" val="20003"/>
                    </a:ext>
                  </a:extLst>
                </a:gridCol>
                <a:gridCol w="906651">
                  <a:extLst>
                    <a:ext uri="{9D8B030D-6E8A-4147-A177-3AD203B41FA5}">
                      <a16:colId xmlns:a16="http://schemas.microsoft.com/office/drawing/2014/main" val="20004"/>
                    </a:ext>
                  </a:extLst>
                </a:gridCol>
                <a:gridCol w="906651">
                  <a:extLst>
                    <a:ext uri="{9D8B030D-6E8A-4147-A177-3AD203B41FA5}">
                      <a16:colId xmlns:a16="http://schemas.microsoft.com/office/drawing/2014/main" val="20005"/>
                    </a:ext>
                  </a:extLst>
                </a:gridCol>
                <a:gridCol w="906651">
                  <a:extLst>
                    <a:ext uri="{9D8B030D-6E8A-4147-A177-3AD203B41FA5}">
                      <a16:colId xmlns:a16="http://schemas.microsoft.com/office/drawing/2014/main" val="20006"/>
                    </a:ext>
                  </a:extLst>
                </a:gridCol>
                <a:gridCol w="906651">
                  <a:extLst>
                    <a:ext uri="{9D8B030D-6E8A-4147-A177-3AD203B41FA5}">
                      <a16:colId xmlns:a16="http://schemas.microsoft.com/office/drawing/2014/main" val="20007"/>
                    </a:ext>
                  </a:extLst>
                </a:gridCol>
                <a:gridCol w="906651">
                  <a:extLst>
                    <a:ext uri="{9D8B030D-6E8A-4147-A177-3AD203B41FA5}">
                      <a16:colId xmlns:a16="http://schemas.microsoft.com/office/drawing/2014/main" val="20008"/>
                    </a:ext>
                  </a:extLst>
                </a:gridCol>
                <a:gridCol w="906651">
                  <a:extLst>
                    <a:ext uri="{9D8B030D-6E8A-4147-A177-3AD203B41FA5}">
                      <a16:colId xmlns:a16="http://schemas.microsoft.com/office/drawing/2014/main" val="20009"/>
                    </a:ext>
                  </a:extLst>
                </a:gridCol>
                <a:gridCol w="906651">
                  <a:extLst>
                    <a:ext uri="{9D8B030D-6E8A-4147-A177-3AD203B41FA5}">
                      <a16:colId xmlns:a16="http://schemas.microsoft.com/office/drawing/2014/main" val="20010"/>
                    </a:ext>
                  </a:extLst>
                </a:gridCol>
                <a:gridCol w="906651">
                  <a:extLst>
                    <a:ext uri="{9D8B030D-6E8A-4147-A177-3AD203B41FA5}">
                      <a16:colId xmlns:a16="http://schemas.microsoft.com/office/drawing/2014/main" val="20011"/>
                    </a:ext>
                  </a:extLst>
                </a:gridCol>
              </a:tblGrid>
              <a:tr h="667243">
                <a:tc>
                  <a:txBody>
                    <a:bodyPr/>
                    <a:lstStyle/>
                    <a:p>
                      <a:pPr algn="ctr" fontAlgn="ctr"/>
                      <a:r>
                        <a:rPr lang="en-US" sz="900" b="0" i="0" u="none" strike="noStrike" dirty="0">
                          <a:solidFill>
                            <a:srgbClr val="000000"/>
                          </a:solidFill>
                          <a:effectLst/>
                          <a:latin typeface="+mj-lt"/>
                        </a:rPr>
                        <a:t>Airline</a:t>
                      </a:r>
                    </a:p>
                  </a:txBody>
                  <a:tcPr marL="9525" marR="9525" marT="9525" marB="0" anchor="ctr">
                    <a:noFill/>
                  </a:tcPr>
                </a:tc>
                <a:tc>
                  <a:txBody>
                    <a:bodyPr/>
                    <a:lstStyle/>
                    <a:p>
                      <a:pPr algn="ctr" fontAlgn="ctr"/>
                      <a:r>
                        <a:rPr lang="en-US" sz="900" b="0" i="0" u="none" strike="noStrike" dirty="0">
                          <a:solidFill>
                            <a:srgbClr val="000000"/>
                          </a:solidFill>
                          <a:effectLst/>
                          <a:latin typeface="+mj-lt"/>
                        </a:rPr>
                        <a:t>Tourism</a:t>
                      </a:r>
                    </a:p>
                  </a:txBody>
                  <a:tcPr marL="9525" marR="9525" marT="9525" marB="0" anchor="ctr">
                    <a:noFill/>
                  </a:tcPr>
                </a:tc>
                <a:tc>
                  <a:txBody>
                    <a:bodyPr/>
                    <a:lstStyle/>
                    <a:p>
                      <a:pPr algn="ctr" fontAlgn="ctr"/>
                      <a:r>
                        <a:rPr lang="en-US" sz="900" b="0" i="0" u="none" strike="noStrike" dirty="0">
                          <a:solidFill>
                            <a:srgbClr val="000000"/>
                          </a:solidFill>
                          <a:effectLst/>
                          <a:latin typeface="+mj-lt"/>
                        </a:rPr>
                        <a:t>Technology </a:t>
                      </a:r>
                    </a:p>
                  </a:txBody>
                  <a:tcPr marL="9525" marR="9525" marT="9525" marB="0" anchor="ctr">
                    <a:noFill/>
                  </a:tcPr>
                </a:tc>
                <a:tc>
                  <a:txBody>
                    <a:bodyPr/>
                    <a:lstStyle/>
                    <a:p>
                      <a:pPr marL="0" marR="0" indent="0" algn="ctr" defTabSz="771596" rtl="0" eaLnBrk="1" fontAlgn="ctr" latinLnBrk="0" hangingPunct="1">
                        <a:lnSpc>
                          <a:spcPct val="100000"/>
                        </a:lnSpc>
                        <a:spcBef>
                          <a:spcPts val="0"/>
                        </a:spcBef>
                        <a:spcAft>
                          <a:spcPts val="0"/>
                        </a:spcAft>
                        <a:buClrTx/>
                        <a:buSzTx/>
                        <a:buFontTx/>
                        <a:buNone/>
                        <a:tabLst/>
                        <a:defRPr/>
                      </a:pPr>
                      <a:r>
                        <a:rPr lang="en-US" sz="900" b="0" i="0" u="none" strike="noStrike" kern="1200" dirty="0">
                          <a:solidFill>
                            <a:srgbClr val="000000"/>
                          </a:solidFill>
                          <a:effectLst/>
                          <a:latin typeface="+mn-lt"/>
                          <a:ea typeface="+mn-ea"/>
                          <a:cs typeface="+mn-cs"/>
                        </a:rPr>
                        <a:t>Food &amp; Beverage</a:t>
                      </a:r>
                    </a:p>
                  </a:txBody>
                  <a:tcPr marL="9525" marR="9525" marT="9525" marB="0" anchor="ctr">
                    <a:noFill/>
                  </a:tcPr>
                </a:tc>
                <a:tc>
                  <a:txBody>
                    <a:bodyPr/>
                    <a:lstStyle/>
                    <a:p>
                      <a:pPr algn="ctr" fontAlgn="ctr"/>
                      <a:r>
                        <a:rPr lang="en-US" sz="900" b="0" i="0" u="none" strike="noStrike" dirty="0">
                          <a:solidFill>
                            <a:srgbClr val="000000"/>
                          </a:solidFill>
                          <a:effectLst/>
                          <a:latin typeface="+mj-lt"/>
                        </a:rPr>
                        <a:t>Energy</a:t>
                      </a:r>
                    </a:p>
                  </a:txBody>
                  <a:tcPr marL="9525" marR="9525" marT="9525" marB="0" anchor="ctr">
                    <a:noFill/>
                  </a:tcPr>
                </a:tc>
                <a:tc>
                  <a:txBody>
                    <a:bodyPr/>
                    <a:lstStyle/>
                    <a:p>
                      <a:pPr algn="ctr" fontAlgn="ctr"/>
                      <a:r>
                        <a:rPr lang="en-US" sz="900" b="0" i="0" u="none" strike="noStrike" dirty="0">
                          <a:solidFill>
                            <a:srgbClr val="000000"/>
                          </a:solidFill>
                          <a:effectLst/>
                          <a:latin typeface="+mj-lt"/>
                        </a:rPr>
                        <a:t>Banks</a:t>
                      </a:r>
                    </a:p>
                  </a:txBody>
                  <a:tcPr marL="9525" marR="9525" marT="9525" marB="0" anchor="ctr">
                    <a:noFill/>
                  </a:tcPr>
                </a:tc>
                <a:tc>
                  <a:txBody>
                    <a:bodyPr/>
                    <a:lstStyle/>
                    <a:p>
                      <a:pPr algn="ctr" fontAlgn="ctr"/>
                      <a:r>
                        <a:rPr lang="en-US" sz="900" b="0" i="0" u="none" strike="noStrike" dirty="0">
                          <a:solidFill>
                            <a:srgbClr val="000000"/>
                          </a:solidFill>
                          <a:effectLst/>
                          <a:latin typeface="+mj-lt"/>
                        </a:rPr>
                        <a:t>Consumer Health</a:t>
                      </a:r>
                    </a:p>
                  </a:txBody>
                  <a:tcPr marL="9525" marR="9525" marT="9525" marB="0" anchor="ctr">
                    <a:noFill/>
                  </a:tcPr>
                </a:tc>
                <a:tc>
                  <a:txBody>
                    <a:bodyPr/>
                    <a:lstStyle/>
                    <a:p>
                      <a:pPr algn="ctr" fontAlgn="ctr"/>
                      <a:r>
                        <a:rPr lang="en-US" sz="900" b="0" i="0" u="none" strike="noStrike" dirty="0">
                          <a:solidFill>
                            <a:srgbClr val="000000"/>
                          </a:solidFill>
                          <a:effectLst/>
                          <a:latin typeface="+mj-lt"/>
                        </a:rPr>
                        <a:t>Automobile</a:t>
                      </a:r>
                    </a:p>
                  </a:txBody>
                  <a:tcPr marL="9525" marR="9525" marT="9525" marB="0" anchor="ctr">
                    <a:noFill/>
                  </a:tcPr>
                </a:tc>
                <a:tc>
                  <a:txBody>
                    <a:bodyPr/>
                    <a:lstStyle/>
                    <a:p>
                      <a:pPr algn="ctr" fontAlgn="ctr"/>
                      <a:r>
                        <a:rPr lang="en-US" sz="900" b="0" i="0" u="none" strike="noStrike" dirty="0">
                          <a:solidFill>
                            <a:srgbClr val="000000"/>
                          </a:solidFill>
                          <a:effectLst/>
                          <a:latin typeface="+mj-lt"/>
                        </a:rPr>
                        <a:t>Retail</a:t>
                      </a:r>
                    </a:p>
                  </a:txBody>
                  <a:tcPr marL="9525" marR="9525" marT="9525" marB="0" anchor="ctr">
                    <a:noFill/>
                  </a:tcPr>
                </a:tc>
                <a:tc>
                  <a:txBody>
                    <a:bodyPr/>
                    <a:lstStyle/>
                    <a:p>
                      <a:pPr algn="ctr" fontAlgn="ctr"/>
                      <a:r>
                        <a:rPr lang="en-US" sz="900" b="0" i="0" u="none" strike="noStrike" dirty="0">
                          <a:solidFill>
                            <a:srgbClr val="000000"/>
                          </a:solidFill>
                          <a:effectLst/>
                          <a:latin typeface="+mj-lt"/>
                        </a:rPr>
                        <a:t>Telecom</a:t>
                      </a:r>
                    </a:p>
                  </a:txBody>
                  <a:tcPr marL="9525" marR="9525" marT="9525" marB="0" anchor="ctr">
                    <a:noFill/>
                  </a:tcPr>
                </a:tc>
                <a:tc>
                  <a:txBody>
                    <a:bodyPr/>
                    <a:lstStyle/>
                    <a:p>
                      <a:pPr algn="ctr" fontAlgn="ctr"/>
                      <a:r>
                        <a:rPr lang="en-US" sz="900" b="0" i="0" u="none" strike="noStrike" dirty="0">
                          <a:solidFill>
                            <a:srgbClr val="000000"/>
                          </a:solidFill>
                          <a:effectLst/>
                          <a:latin typeface="+mj-lt"/>
                        </a:rPr>
                        <a:t>Construction</a:t>
                      </a:r>
                    </a:p>
                  </a:txBody>
                  <a:tcPr marL="9525" marR="9525" marT="9525" marB="0" anchor="ctr">
                    <a:noFill/>
                  </a:tcPr>
                </a:tc>
                <a:tc>
                  <a:txBody>
                    <a:bodyPr/>
                    <a:lstStyle/>
                    <a:p>
                      <a:pPr algn="ctr" fontAlgn="ctr"/>
                      <a:r>
                        <a:rPr lang="en-US" sz="900" b="0" i="0" u="none" strike="noStrike" kern="1200" dirty="0">
                          <a:solidFill>
                            <a:srgbClr val="000000"/>
                          </a:solidFill>
                          <a:effectLst/>
                          <a:latin typeface="+mn-lt"/>
                          <a:ea typeface="+mn-ea"/>
                          <a:cs typeface="+mn-cs"/>
                        </a:rPr>
                        <a:t>Financial services</a:t>
                      </a:r>
                      <a:endParaRPr lang="en-US" sz="900" b="0" i="0" u="none" strike="noStrike" dirty="0">
                        <a:solidFill>
                          <a:srgbClr val="000000"/>
                        </a:solidFill>
                        <a:effectLst/>
                        <a:latin typeface="+mj-lt"/>
                      </a:endParaRPr>
                    </a:p>
                  </a:txBody>
                  <a:tcPr marL="9525" marR="9525" marT="9525" marB="0" anchor="ctr">
                    <a:noFill/>
                  </a:tcPr>
                </a:tc>
                <a:extLst>
                  <a:ext uri="{0D108BD9-81ED-4DB2-BD59-A6C34878D82A}">
                    <a16:rowId xmlns:a16="http://schemas.microsoft.com/office/drawing/2014/main" val="10000"/>
                  </a:ext>
                </a:extLst>
              </a:tr>
            </a:tbl>
          </a:graphicData>
        </a:graphic>
      </p:graphicFrame>
      <p:sp>
        <p:nvSpPr>
          <p:cNvPr id="28" name="Shape 1061"/>
          <p:cNvSpPr/>
          <p:nvPr/>
        </p:nvSpPr>
        <p:spPr>
          <a:xfrm>
            <a:off x="3808840" y="1554277"/>
            <a:ext cx="534776" cy="53477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94B155"/>
          </a:solidFill>
          <a:ln w="3175" cap="flat">
            <a:noFill/>
            <a:miter lim="400000"/>
          </a:ln>
          <a:effectLst/>
        </p:spPr>
        <p:txBody>
          <a:bodyPr wrap="square" lIns="0" tIns="0" rIns="0" bIns="0" numCol="1" anchor="ctr">
            <a:noAutofit/>
          </a:bodyPr>
          <a:lstStyle/>
          <a:p>
            <a:pPr lvl="0">
              <a:defRPr sz="3200">
                <a:solidFill>
                  <a:srgbClr val="4A5264"/>
                </a:solidFill>
              </a:defRPr>
            </a:pPr>
            <a:endParaRPr sz="1400" dirty="0">
              <a:latin typeface="+mj-lt"/>
            </a:endParaRPr>
          </a:p>
        </p:txBody>
      </p:sp>
      <p:sp>
        <p:nvSpPr>
          <p:cNvPr id="27" name="Shape 1067"/>
          <p:cNvSpPr/>
          <p:nvPr/>
        </p:nvSpPr>
        <p:spPr>
          <a:xfrm>
            <a:off x="3885099" y="1620996"/>
            <a:ext cx="375363" cy="387546"/>
          </a:xfrm>
          <a:prstGeom prst="rect">
            <a:avLst/>
          </a:prstGeom>
          <a:ln w="3175">
            <a:miter lim="400000"/>
          </a:ln>
          <a:extLst>
            <a:ext uri="{C572A759-6A51-4108-AA02-DFA0A04FC94B}">
              <ma14:wrappingTextBoxFlag xmlns:ma14="http://schemas.microsoft.com/office/mac/drawingml/2011/main" xmlns="" val="1"/>
            </a:ext>
          </a:extLst>
        </p:spPr>
        <p:txBody>
          <a:bodyPr wrap="none" lIns="69979" tIns="69979" rIns="69979" bIns="69979" anchor="ctr">
            <a:spAutoFit/>
          </a:bodyPr>
          <a:lstStyle>
            <a:lvl1pPr>
              <a:defRPr sz="2700" b="1">
                <a:solidFill>
                  <a:srgbClr val="FFFFFF"/>
                </a:solidFill>
                <a:latin typeface="Helvetica"/>
                <a:ea typeface="Helvetica"/>
                <a:cs typeface="Helvetica"/>
                <a:sym typeface="Helvetica"/>
              </a:defRPr>
            </a:lvl1pPr>
          </a:lstStyle>
          <a:p>
            <a:pPr lvl="0" algn="ctr">
              <a:defRPr sz="1800" b="0">
                <a:solidFill>
                  <a:srgbClr val="000000"/>
                </a:solidFill>
              </a:defRPr>
            </a:pPr>
            <a:r>
              <a:rPr lang="en-US" sz="1600" dirty="0">
                <a:solidFill>
                  <a:schemeClr val="bg1"/>
                </a:solidFill>
                <a:latin typeface="+mj-lt"/>
                <a:sym typeface="Wingdings" panose="05000000000000000000" pitchFamily="2" charset="2"/>
              </a:rPr>
              <a:t>+3</a:t>
            </a:r>
            <a:endParaRPr sz="1600" dirty="0">
              <a:solidFill>
                <a:schemeClr val="bg1"/>
              </a:solidFill>
              <a:latin typeface="+mj-lt"/>
            </a:endParaRPr>
          </a:p>
        </p:txBody>
      </p:sp>
      <p:sp>
        <p:nvSpPr>
          <p:cNvPr id="36" name="TextBox 35"/>
          <p:cNvSpPr txBox="1"/>
          <p:nvPr/>
        </p:nvSpPr>
        <p:spPr>
          <a:xfrm>
            <a:off x="377067" y="1183591"/>
            <a:ext cx="1603927" cy="264232"/>
          </a:xfrm>
          <a:prstGeom prst="rect">
            <a:avLst/>
          </a:prstGeom>
          <a:noFill/>
        </p:spPr>
        <p:txBody>
          <a:bodyPr wrap="square" lIns="0" tIns="0" rIns="0" bIns="0" rtlCol="0" anchor="ctr">
            <a:noAutofit/>
          </a:bodyPr>
          <a:lstStyle/>
          <a:p>
            <a:r>
              <a:rPr lang="en-US" sz="1051" i="1" dirty="0">
                <a:solidFill>
                  <a:srgbClr val="333333"/>
                </a:solidFill>
              </a:rPr>
              <a:t>All figures in %</a:t>
            </a:r>
          </a:p>
        </p:txBody>
      </p:sp>
      <p:sp>
        <p:nvSpPr>
          <p:cNvPr id="42" name="Rectangle 41"/>
          <p:cNvSpPr/>
          <p:nvPr/>
        </p:nvSpPr>
        <p:spPr bwMode="ltGray">
          <a:xfrm>
            <a:off x="5367721" y="2081268"/>
            <a:ext cx="863824" cy="3255129"/>
          </a:xfrm>
          <a:prstGeom prst="rect">
            <a:avLst/>
          </a:prstGeom>
          <a:noFill/>
          <a:ln w="28575">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sz="1600" dirty="0"/>
              <a:t>      </a:t>
            </a:r>
          </a:p>
        </p:txBody>
      </p:sp>
      <p:sp>
        <p:nvSpPr>
          <p:cNvPr id="60" name="Rectangle 59"/>
          <p:cNvSpPr/>
          <p:nvPr/>
        </p:nvSpPr>
        <p:spPr>
          <a:xfrm>
            <a:off x="4076229" y="6125312"/>
            <a:ext cx="5677372" cy="749179"/>
          </a:xfrm>
          <a:prstGeom prst="rect">
            <a:avLst/>
          </a:prstGeom>
        </p:spPr>
        <p:txBody>
          <a:bodyPr wrap="square">
            <a:spAutoFit/>
          </a:bodyPr>
          <a:lstStyle/>
          <a:p>
            <a:pPr>
              <a:tabLst>
                <a:tab pos="600272" algn="r"/>
                <a:tab pos="720495" algn="l"/>
              </a:tabLst>
            </a:pPr>
            <a:r>
              <a:rPr lang="en-US" sz="1067" dirty="0">
                <a:latin typeface="Verdana" panose="020B0604030504040204" pitchFamily="34" charset="0"/>
                <a:ea typeface="Times New Roman" panose="02020603050405020304" pitchFamily="18" charset="0"/>
                <a:cs typeface="Arial" panose="020B0604020202020204" pitchFamily="34" charset="0"/>
              </a:rPr>
              <a:t>Please let me know how much you trust businesses in each of these industries in the UAE to do what is right. Please use a nine-point scale where 1 means you “Do not trust them at all” and 9 means that you “Trust them a great deal”.</a:t>
            </a:r>
          </a:p>
          <a:p>
            <a:pPr>
              <a:tabLst>
                <a:tab pos="600272" algn="r"/>
                <a:tab pos="720495" algn="l"/>
              </a:tabLst>
            </a:pPr>
            <a:r>
              <a:rPr lang="en-US" sz="1067" dirty="0">
                <a:latin typeface="Verdana" panose="020B0604030504040204" pitchFamily="34" charset="0"/>
                <a:ea typeface="Times New Roman" panose="02020603050405020304" pitchFamily="18" charset="0"/>
                <a:cs typeface="Arial" panose="020B0604020202020204" pitchFamily="34" charset="0"/>
              </a:rPr>
              <a:t>Top 3 box % showed as Trust Index</a:t>
            </a:r>
          </a:p>
        </p:txBody>
      </p:sp>
      <p:sp>
        <p:nvSpPr>
          <p:cNvPr id="61" name="TextBox 60"/>
          <p:cNvSpPr txBox="1"/>
          <p:nvPr/>
        </p:nvSpPr>
        <p:spPr>
          <a:xfrm>
            <a:off x="2694176" y="6296069"/>
            <a:ext cx="1382053" cy="373461"/>
          </a:xfrm>
          <a:prstGeom prst="rect">
            <a:avLst/>
          </a:prstGeom>
          <a:noFill/>
        </p:spPr>
        <p:txBody>
          <a:bodyPr wrap="square" lIns="0" tIns="0" rIns="0" bIns="0" rtlCol="0" anchor="ctr">
            <a:noAutofit/>
          </a:bodyPr>
          <a:lstStyle/>
          <a:p>
            <a:r>
              <a:rPr lang="it-IT" sz="1051" i="1" dirty="0">
                <a:solidFill>
                  <a:srgbClr val="333333"/>
                </a:solidFill>
              </a:rPr>
              <a:t>Base 2015: 1040</a:t>
            </a:r>
          </a:p>
          <a:p>
            <a:r>
              <a:rPr lang="it-IT" sz="1051" i="1" dirty="0">
                <a:solidFill>
                  <a:srgbClr val="333333"/>
                </a:solidFill>
              </a:rPr>
              <a:t>Base 2016: 1530</a:t>
            </a:r>
          </a:p>
          <a:p>
            <a:r>
              <a:rPr lang="it-IT" sz="1051" i="1" dirty="0">
                <a:solidFill>
                  <a:srgbClr val="333333"/>
                </a:solidFill>
              </a:rPr>
              <a:t>Base 2017: 1504</a:t>
            </a:r>
          </a:p>
          <a:p>
            <a:r>
              <a:rPr lang="it-IT" sz="1051" i="1" dirty="0">
                <a:solidFill>
                  <a:srgbClr val="333333"/>
                </a:solidFill>
              </a:rPr>
              <a:t>Base 2018: 1515</a:t>
            </a:r>
          </a:p>
        </p:txBody>
      </p:sp>
      <p:sp>
        <p:nvSpPr>
          <p:cNvPr id="45" name="Rectangle 44"/>
          <p:cNvSpPr/>
          <p:nvPr/>
        </p:nvSpPr>
        <p:spPr>
          <a:xfrm>
            <a:off x="271503" y="584528"/>
            <a:ext cx="11602997" cy="379656"/>
          </a:xfrm>
          <a:prstGeom prst="rect">
            <a:avLst/>
          </a:prstGeom>
        </p:spPr>
        <p:txBody>
          <a:bodyPr wrap="square">
            <a:spAutoFit/>
          </a:bodyPr>
          <a:lstStyle/>
          <a:p>
            <a:r>
              <a:rPr lang="en-US" sz="1867" dirty="0"/>
              <a:t>Magnitude of increase in trust is highest in Banking sector versus others</a:t>
            </a:r>
          </a:p>
        </p:txBody>
      </p:sp>
      <p:sp>
        <p:nvSpPr>
          <p:cNvPr id="47" name="Rectangle 46"/>
          <p:cNvSpPr/>
          <p:nvPr/>
        </p:nvSpPr>
        <p:spPr>
          <a:xfrm>
            <a:off x="837953" y="5460107"/>
            <a:ext cx="931163" cy="322011"/>
          </a:xfrm>
          <a:prstGeom prst="rect">
            <a:avLst/>
          </a:prstGeom>
          <a:solidFill>
            <a:schemeClr val="bg1">
              <a:lumMod val="85000"/>
            </a:schemeClr>
          </a:solidFill>
        </p:spPr>
        <p:txBody>
          <a:bodyPr wrap="square">
            <a:spAutoFit/>
          </a:bodyPr>
          <a:lstStyle/>
          <a:p>
            <a:pPr algn="ctr">
              <a:lnSpc>
                <a:spcPct val="80000"/>
              </a:lnSpc>
            </a:pPr>
            <a:r>
              <a:rPr lang="en-US" sz="933" dirty="0">
                <a:solidFill>
                  <a:srgbClr val="000000"/>
                </a:solidFill>
                <a:latin typeface="+mj-lt"/>
              </a:rPr>
              <a:t>Introduced in 2017</a:t>
            </a:r>
          </a:p>
        </p:txBody>
      </p:sp>
      <p:sp>
        <p:nvSpPr>
          <p:cNvPr id="48" name="Left Brace 47"/>
          <p:cNvSpPr/>
          <p:nvPr/>
        </p:nvSpPr>
        <p:spPr>
          <a:xfrm rot="16200000">
            <a:off x="1238569" y="4838324"/>
            <a:ext cx="101600" cy="90283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54" name="Rectangle 53"/>
          <p:cNvSpPr/>
          <p:nvPr/>
        </p:nvSpPr>
        <p:spPr>
          <a:xfrm>
            <a:off x="7193060" y="5460107"/>
            <a:ext cx="931163" cy="322011"/>
          </a:xfrm>
          <a:prstGeom prst="rect">
            <a:avLst/>
          </a:prstGeom>
          <a:solidFill>
            <a:schemeClr val="bg1">
              <a:lumMod val="85000"/>
            </a:schemeClr>
          </a:solidFill>
        </p:spPr>
        <p:txBody>
          <a:bodyPr wrap="square">
            <a:spAutoFit/>
          </a:bodyPr>
          <a:lstStyle/>
          <a:p>
            <a:pPr algn="ctr">
              <a:lnSpc>
                <a:spcPct val="80000"/>
              </a:lnSpc>
            </a:pPr>
            <a:r>
              <a:rPr lang="en-US" sz="933" dirty="0">
                <a:solidFill>
                  <a:srgbClr val="000000"/>
                </a:solidFill>
                <a:latin typeface="+mj-lt"/>
              </a:rPr>
              <a:t>Introduced in 2017</a:t>
            </a:r>
          </a:p>
        </p:txBody>
      </p:sp>
      <p:sp>
        <p:nvSpPr>
          <p:cNvPr id="55" name="Left Brace 54"/>
          <p:cNvSpPr/>
          <p:nvPr/>
        </p:nvSpPr>
        <p:spPr>
          <a:xfrm rot="16200000">
            <a:off x="7593676" y="4838324"/>
            <a:ext cx="101600" cy="90283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9" name="Slide Number Placeholder 8"/>
          <p:cNvSpPr>
            <a:spLocks noGrp="1"/>
          </p:cNvSpPr>
          <p:nvPr>
            <p:ph type="sldNum" sz="quarter" idx="10"/>
          </p:nvPr>
        </p:nvSpPr>
        <p:spPr/>
        <p:txBody>
          <a:bodyPr/>
          <a:lstStyle/>
          <a:p>
            <a:fld id="{9784CBA3-D598-4B1F-BAA3-EE14B5154290}" type="slidenum">
              <a:rPr lang="en-AU" smtClean="0"/>
              <a:pPr/>
              <a:t>5</a:t>
            </a:fld>
            <a:endParaRPr lang="en-AU" dirty="0"/>
          </a:p>
        </p:txBody>
      </p:sp>
      <p:grpSp>
        <p:nvGrpSpPr>
          <p:cNvPr id="43" name="Group 42"/>
          <p:cNvGrpSpPr/>
          <p:nvPr/>
        </p:nvGrpSpPr>
        <p:grpSpPr>
          <a:xfrm>
            <a:off x="5556483" y="1554277"/>
            <a:ext cx="534776" cy="534776"/>
            <a:chOff x="3765779" y="2281261"/>
            <a:chExt cx="534776" cy="534777"/>
          </a:xfrm>
        </p:grpSpPr>
        <p:sp>
          <p:nvSpPr>
            <p:cNvPr id="64" name="Shape 1061"/>
            <p:cNvSpPr/>
            <p:nvPr/>
          </p:nvSpPr>
          <p:spPr>
            <a:xfrm>
              <a:off x="3765779" y="2281261"/>
              <a:ext cx="534776" cy="534777"/>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94B155"/>
            </a:solidFill>
            <a:ln w="3175" cap="flat">
              <a:noFill/>
              <a:miter lim="400000"/>
            </a:ln>
            <a:effectLst/>
          </p:spPr>
          <p:txBody>
            <a:bodyPr wrap="square" lIns="0" tIns="0" rIns="0" bIns="0" numCol="1" anchor="ctr">
              <a:noAutofit/>
            </a:bodyPr>
            <a:lstStyle/>
            <a:p>
              <a:pPr lvl="0">
                <a:defRPr sz="3200">
                  <a:solidFill>
                    <a:srgbClr val="4A5264"/>
                  </a:solidFill>
                </a:defRPr>
              </a:pPr>
              <a:endParaRPr sz="1400" dirty="0">
                <a:latin typeface="+mj-lt"/>
              </a:endParaRPr>
            </a:p>
          </p:txBody>
        </p:sp>
        <p:sp>
          <p:nvSpPr>
            <p:cNvPr id="63" name="Shape 1067"/>
            <p:cNvSpPr/>
            <p:nvPr/>
          </p:nvSpPr>
          <p:spPr>
            <a:xfrm>
              <a:off x="3830006" y="2347980"/>
              <a:ext cx="375363" cy="387547"/>
            </a:xfrm>
            <a:prstGeom prst="rect">
              <a:avLst/>
            </a:prstGeom>
            <a:ln w="3175">
              <a:miter lim="400000"/>
            </a:ln>
            <a:extLst>
              <a:ext uri="{C572A759-6A51-4108-AA02-DFA0A04FC94B}">
                <ma14:wrappingTextBoxFlag xmlns:ma14="http://schemas.microsoft.com/office/mac/drawingml/2011/main" xmlns="" val="1"/>
              </a:ext>
            </a:extLst>
          </p:spPr>
          <p:txBody>
            <a:bodyPr wrap="none" lIns="69979" tIns="69979" rIns="69979" bIns="69979" anchor="ctr">
              <a:spAutoFit/>
            </a:bodyPr>
            <a:lstStyle>
              <a:lvl1pPr>
                <a:defRPr sz="2700" b="1">
                  <a:solidFill>
                    <a:srgbClr val="FFFFFF"/>
                  </a:solidFill>
                  <a:latin typeface="Helvetica"/>
                  <a:ea typeface="Helvetica"/>
                  <a:cs typeface="Helvetica"/>
                  <a:sym typeface="Helvetica"/>
                </a:defRPr>
              </a:lvl1pPr>
            </a:lstStyle>
            <a:p>
              <a:pPr lvl="0" algn="ctr">
                <a:defRPr sz="1800" b="0">
                  <a:solidFill>
                    <a:srgbClr val="000000"/>
                  </a:solidFill>
                </a:defRPr>
              </a:pPr>
              <a:r>
                <a:rPr lang="en-US" sz="1600" dirty="0">
                  <a:solidFill>
                    <a:schemeClr val="bg1"/>
                  </a:solidFill>
                  <a:latin typeface="+mj-lt"/>
                  <a:sym typeface="Wingdings" panose="05000000000000000000" pitchFamily="2" charset="2"/>
                </a:rPr>
                <a:t>+6</a:t>
              </a:r>
              <a:endParaRPr lang="en-US" sz="1600" dirty="0">
                <a:solidFill>
                  <a:schemeClr val="bg1"/>
                </a:solidFill>
                <a:latin typeface="+mj-lt"/>
              </a:endParaRPr>
            </a:p>
          </p:txBody>
        </p:sp>
      </p:grpSp>
      <p:grpSp>
        <p:nvGrpSpPr>
          <p:cNvPr id="66" name="Group 65"/>
          <p:cNvGrpSpPr/>
          <p:nvPr/>
        </p:nvGrpSpPr>
        <p:grpSpPr>
          <a:xfrm>
            <a:off x="6539351" y="1554277"/>
            <a:ext cx="534776" cy="534776"/>
            <a:chOff x="3765779" y="2281261"/>
            <a:chExt cx="534776" cy="534777"/>
          </a:xfrm>
        </p:grpSpPr>
        <p:sp>
          <p:nvSpPr>
            <p:cNvPr id="69" name="Shape 1061"/>
            <p:cNvSpPr/>
            <p:nvPr/>
          </p:nvSpPr>
          <p:spPr>
            <a:xfrm>
              <a:off x="3765779" y="2281261"/>
              <a:ext cx="534776" cy="534777"/>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94B155"/>
            </a:solidFill>
            <a:ln w="3175" cap="flat">
              <a:noFill/>
              <a:miter lim="400000"/>
            </a:ln>
            <a:effectLst/>
          </p:spPr>
          <p:txBody>
            <a:bodyPr wrap="square" lIns="0" tIns="0" rIns="0" bIns="0" numCol="1" anchor="ctr">
              <a:noAutofit/>
            </a:bodyPr>
            <a:lstStyle/>
            <a:p>
              <a:pPr lvl="0">
                <a:defRPr sz="3200">
                  <a:solidFill>
                    <a:srgbClr val="4A5264"/>
                  </a:solidFill>
                </a:defRPr>
              </a:pPr>
              <a:endParaRPr sz="1400" dirty="0">
                <a:latin typeface="+mj-lt"/>
              </a:endParaRPr>
            </a:p>
          </p:txBody>
        </p:sp>
        <p:sp>
          <p:nvSpPr>
            <p:cNvPr id="68" name="Shape 1067"/>
            <p:cNvSpPr/>
            <p:nvPr/>
          </p:nvSpPr>
          <p:spPr>
            <a:xfrm>
              <a:off x="3839615" y="2347980"/>
              <a:ext cx="375363" cy="387547"/>
            </a:xfrm>
            <a:prstGeom prst="rect">
              <a:avLst/>
            </a:prstGeom>
            <a:ln w="3175">
              <a:miter lim="400000"/>
            </a:ln>
            <a:extLst>
              <a:ext uri="{C572A759-6A51-4108-AA02-DFA0A04FC94B}">
                <ma14:wrappingTextBoxFlag xmlns:ma14="http://schemas.microsoft.com/office/mac/drawingml/2011/main" xmlns="" val="1"/>
              </a:ext>
            </a:extLst>
          </p:spPr>
          <p:txBody>
            <a:bodyPr wrap="none" lIns="69979" tIns="69979" rIns="69979" bIns="69979" anchor="ctr">
              <a:spAutoFit/>
            </a:bodyPr>
            <a:lstStyle>
              <a:lvl1pPr>
                <a:defRPr sz="2700" b="1">
                  <a:solidFill>
                    <a:srgbClr val="FFFFFF"/>
                  </a:solidFill>
                  <a:latin typeface="Helvetica"/>
                  <a:ea typeface="Helvetica"/>
                  <a:cs typeface="Helvetica"/>
                  <a:sym typeface="Helvetica"/>
                </a:defRPr>
              </a:lvl1pPr>
            </a:lstStyle>
            <a:p>
              <a:pPr lvl="0" algn="ctr">
                <a:defRPr sz="1800" b="0">
                  <a:solidFill>
                    <a:srgbClr val="000000"/>
                  </a:solidFill>
                </a:defRPr>
              </a:pPr>
              <a:r>
                <a:rPr lang="en-US" sz="1600" dirty="0">
                  <a:solidFill>
                    <a:schemeClr val="bg1"/>
                  </a:solidFill>
                  <a:latin typeface="+mj-lt"/>
                  <a:sym typeface="Wingdings" panose="05000000000000000000" pitchFamily="2" charset="2"/>
                </a:rPr>
                <a:t>+2</a:t>
              </a:r>
              <a:endParaRPr sz="1600" dirty="0">
                <a:solidFill>
                  <a:schemeClr val="bg1"/>
                </a:solidFill>
                <a:latin typeface="+mj-lt"/>
              </a:endParaRPr>
            </a:p>
          </p:txBody>
        </p:sp>
      </p:grpSp>
      <p:grpSp>
        <p:nvGrpSpPr>
          <p:cNvPr id="40" name="Group 39">
            <a:extLst>
              <a:ext uri="{FF2B5EF4-FFF2-40B4-BE49-F238E27FC236}">
                <a16:creationId xmlns:a16="http://schemas.microsoft.com/office/drawing/2014/main" id="{587FE7B5-E8C0-4444-9B37-3D7CFC451A60}"/>
              </a:ext>
            </a:extLst>
          </p:cNvPr>
          <p:cNvGrpSpPr/>
          <p:nvPr/>
        </p:nvGrpSpPr>
        <p:grpSpPr>
          <a:xfrm>
            <a:off x="8375508" y="1554277"/>
            <a:ext cx="534776" cy="534776"/>
            <a:chOff x="3765779" y="2281261"/>
            <a:chExt cx="534776" cy="534777"/>
          </a:xfrm>
        </p:grpSpPr>
        <p:sp>
          <p:nvSpPr>
            <p:cNvPr id="49" name="Shape 1061">
              <a:extLst>
                <a:ext uri="{FF2B5EF4-FFF2-40B4-BE49-F238E27FC236}">
                  <a16:creationId xmlns:a16="http://schemas.microsoft.com/office/drawing/2014/main" id="{F34B5FE8-9C68-4FB7-AC4F-9D92781D5406}"/>
                </a:ext>
              </a:extLst>
            </p:cNvPr>
            <p:cNvSpPr/>
            <p:nvPr/>
          </p:nvSpPr>
          <p:spPr>
            <a:xfrm>
              <a:off x="3765779" y="2281261"/>
              <a:ext cx="534776" cy="534777"/>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94B155"/>
            </a:solidFill>
            <a:ln w="3175" cap="flat">
              <a:noFill/>
              <a:miter lim="400000"/>
            </a:ln>
            <a:effectLst/>
          </p:spPr>
          <p:txBody>
            <a:bodyPr wrap="square" lIns="0" tIns="0" rIns="0" bIns="0" numCol="1" anchor="ctr">
              <a:noAutofit/>
            </a:bodyPr>
            <a:lstStyle/>
            <a:p>
              <a:pPr lvl="0">
                <a:defRPr sz="3200">
                  <a:solidFill>
                    <a:srgbClr val="4A5264"/>
                  </a:solidFill>
                </a:defRPr>
              </a:pPr>
              <a:endParaRPr sz="1400" dirty="0">
                <a:latin typeface="+mj-lt"/>
              </a:endParaRPr>
            </a:p>
          </p:txBody>
        </p:sp>
        <p:sp>
          <p:nvSpPr>
            <p:cNvPr id="44" name="Shape 1067">
              <a:extLst>
                <a:ext uri="{FF2B5EF4-FFF2-40B4-BE49-F238E27FC236}">
                  <a16:creationId xmlns:a16="http://schemas.microsoft.com/office/drawing/2014/main" id="{B966CDAA-14BE-4A73-BBFE-54D7E74238D6}"/>
                </a:ext>
              </a:extLst>
            </p:cNvPr>
            <p:cNvSpPr/>
            <p:nvPr/>
          </p:nvSpPr>
          <p:spPr>
            <a:xfrm>
              <a:off x="3801875" y="2347980"/>
              <a:ext cx="433971" cy="387547"/>
            </a:xfrm>
            <a:prstGeom prst="rect">
              <a:avLst/>
            </a:prstGeom>
            <a:ln w="3175">
              <a:miter lim="400000"/>
            </a:ln>
            <a:extLst>
              <a:ext uri="{C572A759-6A51-4108-AA02-DFA0A04FC94B}">
                <ma14:wrappingTextBoxFlag xmlns:ma14="http://schemas.microsoft.com/office/mac/drawingml/2011/main" xmlns="" val="1"/>
              </a:ext>
            </a:extLst>
          </p:spPr>
          <p:txBody>
            <a:bodyPr wrap="square" lIns="69979" tIns="69979" rIns="69979" bIns="69979" anchor="ctr">
              <a:spAutoFit/>
            </a:bodyPr>
            <a:lstStyle>
              <a:lvl1pPr>
                <a:defRPr sz="2700" b="1">
                  <a:solidFill>
                    <a:srgbClr val="FFFFFF"/>
                  </a:solidFill>
                  <a:latin typeface="Helvetica"/>
                  <a:ea typeface="Helvetica"/>
                  <a:cs typeface="Helvetica"/>
                  <a:sym typeface="Helvetica"/>
                </a:defRPr>
              </a:lvl1pPr>
            </a:lstStyle>
            <a:p>
              <a:pPr lvl="0" algn="ctr">
                <a:defRPr sz="1800" b="0">
                  <a:solidFill>
                    <a:srgbClr val="000000"/>
                  </a:solidFill>
                </a:defRPr>
              </a:pPr>
              <a:r>
                <a:rPr lang="en-US" sz="1600" dirty="0">
                  <a:solidFill>
                    <a:schemeClr val="bg1"/>
                  </a:solidFill>
                  <a:latin typeface="+mj-lt"/>
                  <a:sym typeface="Wingdings" panose="05000000000000000000" pitchFamily="2" charset="2"/>
                </a:rPr>
                <a:t>+4</a:t>
              </a:r>
              <a:endParaRPr sz="1600" dirty="0">
                <a:solidFill>
                  <a:schemeClr val="bg1"/>
                </a:solidFill>
                <a:latin typeface="+mj-lt"/>
              </a:endParaRPr>
            </a:p>
          </p:txBody>
        </p:sp>
      </p:grpSp>
      <p:grpSp>
        <p:nvGrpSpPr>
          <p:cNvPr id="32" name="Group 31"/>
          <p:cNvGrpSpPr/>
          <p:nvPr/>
        </p:nvGrpSpPr>
        <p:grpSpPr>
          <a:xfrm>
            <a:off x="10913961" y="1575316"/>
            <a:ext cx="534776" cy="534776"/>
            <a:chOff x="3765779" y="2281261"/>
            <a:chExt cx="534776" cy="534777"/>
          </a:xfrm>
        </p:grpSpPr>
        <p:sp>
          <p:nvSpPr>
            <p:cNvPr id="35" name="Shape 1061"/>
            <p:cNvSpPr/>
            <p:nvPr/>
          </p:nvSpPr>
          <p:spPr>
            <a:xfrm>
              <a:off x="3765779" y="2281261"/>
              <a:ext cx="534776" cy="534777"/>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94B155"/>
            </a:solidFill>
            <a:ln w="3175" cap="flat">
              <a:noFill/>
              <a:miter lim="400000"/>
            </a:ln>
            <a:effectLst/>
          </p:spPr>
          <p:txBody>
            <a:bodyPr wrap="square" lIns="0" tIns="0" rIns="0" bIns="0" numCol="1" anchor="ctr">
              <a:noAutofit/>
            </a:bodyPr>
            <a:lstStyle/>
            <a:p>
              <a:pPr lvl="0">
                <a:defRPr sz="3200">
                  <a:solidFill>
                    <a:srgbClr val="4A5264"/>
                  </a:solidFill>
                </a:defRPr>
              </a:pPr>
              <a:endParaRPr sz="1400" dirty="0">
                <a:latin typeface="+mj-lt"/>
              </a:endParaRPr>
            </a:p>
          </p:txBody>
        </p:sp>
        <p:sp>
          <p:nvSpPr>
            <p:cNvPr id="34" name="Shape 1067"/>
            <p:cNvSpPr/>
            <p:nvPr/>
          </p:nvSpPr>
          <p:spPr>
            <a:xfrm>
              <a:off x="3842811" y="2347980"/>
              <a:ext cx="375363" cy="387547"/>
            </a:xfrm>
            <a:prstGeom prst="rect">
              <a:avLst/>
            </a:prstGeom>
            <a:ln w="3175">
              <a:miter lim="400000"/>
            </a:ln>
            <a:extLst>
              <a:ext uri="{C572A759-6A51-4108-AA02-DFA0A04FC94B}">
                <ma14:wrappingTextBoxFlag xmlns:ma14="http://schemas.microsoft.com/office/mac/drawingml/2011/main" xmlns="" val="1"/>
              </a:ext>
            </a:extLst>
          </p:spPr>
          <p:txBody>
            <a:bodyPr wrap="none" lIns="69979" tIns="69979" rIns="69979" bIns="69979" anchor="ctr">
              <a:spAutoFit/>
            </a:bodyPr>
            <a:lstStyle>
              <a:lvl1pPr>
                <a:defRPr sz="2700" b="1">
                  <a:solidFill>
                    <a:srgbClr val="FFFFFF"/>
                  </a:solidFill>
                  <a:latin typeface="Helvetica"/>
                  <a:ea typeface="Helvetica"/>
                  <a:cs typeface="Helvetica"/>
                  <a:sym typeface="Helvetica"/>
                </a:defRPr>
              </a:lvl1pPr>
            </a:lstStyle>
            <a:p>
              <a:pPr lvl="0">
                <a:defRPr sz="1800" b="0">
                  <a:solidFill>
                    <a:srgbClr val="000000"/>
                  </a:solidFill>
                </a:defRPr>
              </a:pPr>
              <a:r>
                <a:rPr lang="en-US" sz="1600" dirty="0">
                  <a:solidFill>
                    <a:schemeClr val="bg1"/>
                  </a:solidFill>
                  <a:latin typeface="+mj-lt"/>
                  <a:sym typeface="Wingdings" panose="05000000000000000000" pitchFamily="2" charset="2"/>
                </a:rPr>
                <a:t>+4</a:t>
              </a:r>
              <a:endParaRPr sz="1600" dirty="0">
                <a:solidFill>
                  <a:schemeClr val="bg1"/>
                </a:solidFill>
                <a:latin typeface="+mj-lt"/>
              </a:endParaRPr>
            </a:p>
          </p:txBody>
        </p:sp>
      </p:grpSp>
    </p:spTree>
    <p:extLst>
      <p:ext uri="{BB962C8B-B14F-4D97-AF65-F5344CB8AC3E}">
        <p14:creationId xmlns:p14="http://schemas.microsoft.com/office/powerpoint/2010/main" val="726477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999" y="162143"/>
            <a:ext cx="11466875" cy="404119"/>
          </a:xfrm>
        </p:spPr>
        <p:txBody>
          <a:bodyPr/>
          <a:lstStyle/>
          <a:p>
            <a:r>
              <a:rPr lang="en-US" dirty="0"/>
              <a:t>Benchmarking Trust Index with Other Countries</a:t>
            </a:r>
            <a:endParaRPr lang="en-US" sz="1867" dirty="0"/>
          </a:p>
        </p:txBody>
      </p:sp>
      <p:sp>
        <p:nvSpPr>
          <p:cNvPr id="7" name="Text Placeholder 6">
            <a:extLst>
              <a:ext uri="{FF2B5EF4-FFF2-40B4-BE49-F238E27FC236}">
                <a16:creationId xmlns:a16="http://schemas.microsoft.com/office/drawing/2014/main" id="{5F85985B-C3F4-4CC8-A6D1-D515D5DC388E}"/>
              </a:ext>
            </a:extLst>
          </p:cNvPr>
          <p:cNvSpPr>
            <a:spLocks noGrp="1"/>
          </p:cNvSpPr>
          <p:nvPr>
            <p:ph type="body" sz="quarter" idx="17"/>
          </p:nvPr>
        </p:nvSpPr>
        <p:spPr>
          <a:xfrm>
            <a:off x="357188" y="620963"/>
            <a:ext cx="11477331" cy="396875"/>
          </a:xfrm>
        </p:spPr>
        <p:txBody>
          <a:bodyPr/>
          <a:lstStyle/>
          <a:p>
            <a:r>
              <a:rPr lang="en-US" sz="1800" dirty="0"/>
              <a:t>UAE enjoys higher Trust in the banking sector than some other industrialized nations</a:t>
            </a:r>
          </a:p>
        </p:txBody>
      </p:sp>
      <p:sp>
        <p:nvSpPr>
          <p:cNvPr id="9" name="Slide Number Placeholder 8"/>
          <p:cNvSpPr>
            <a:spLocks noGrp="1"/>
          </p:cNvSpPr>
          <p:nvPr>
            <p:ph type="sldNum" sz="quarter" idx="4294967295"/>
          </p:nvPr>
        </p:nvSpPr>
        <p:spPr>
          <a:xfrm>
            <a:off x="11518900" y="6324600"/>
            <a:ext cx="673100" cy="250825"/>
          </a:xfrm>
        </p:spPr>
        <p:txBody>
          <a:bodyPr/>
          <a:lstStyle/>
          <a:p>
            <a:fld id="{9784CBA3-D598-4B1F-BAA3-EE14B5154290}" type="slidenum">
              <a:rPr lang="en-AU" smtClean="0"/>
              <a:pPr/>
              <a:t>6</a:t>
            </a:fld>
            <a:endParaRPr lang="en-AU" dirty="0"/>
          </a:p>
        </p:txBody>
      </p:sp>
      <p:sp>
        <p:nvSpPr>
          <p:cNvPr id="4" name="TextBox 3"/>
          <p:cNvSpPr txBox="1"/>
          <p:nvPr/>
        </p:nvSpPr>
        <p:spPr>
          <a:xfrm>
            <a:off x="4620360" y="1152959"/>
            <a:ext cx="2530502" cy="306467"/>
          </a:xfrm>
          <a:prstGeom prst="roundRect">
            <a:avLst/>
          </a:prstGeom>
          <a:solidFill>
            <a:schemeClr val="accent3"/>
          </a:solidFill>
          <a:effectLst/>
        </p:spPr>
        <p:txBody>
          <a:bodyPr wrap="none" rtlCol="0">
            <a:spAutoFit/>
          </a:bodyPr>
          <a:lstStyle/>
          <a:p>
            <a:r>
              <a:rPr lang="en-US" sz="1200" dirty="0">
                <a:solidFill>
                  <a:schemeClr val="bg1"/>
                </a:solidFill>
                <a:latin typeface="+mj-lt"/>
                <a:ea typeface="Open Sans" panose="020B0606030504020204" pitchFamily="34" charset="0"/>
                <a:cs typeface="Open Sans" panose="020B0606030504020204" pitchFamily="34" charset="0"/>
              </a:rPr>
              <a:t>TRUST INDEX BENCHMARKING</a:t>
            </a:r>
          </a:p>
        </p:txBody>
      </p:sp>
      <p:graphicFrame>
        <p:nvGraphicFramePr>
          <p:cNvPr id="5" name="Chart 4"/>
          <p:cNvGraphicFramePr/>
          <p:nvPr>
            <p:extLst>
              <p:ext uri="{D42A27DB-BD31-4B8C-83A1-F6EECF244321}">
                <p14:modId xmlns:p14="http://schemas.microsoft.com/office/powerpoint/2010/main" val="1647844526"/>
              </p:ext>
            </p:extLst>
          </p:nvPr>
        </p:nvGraphicFramePr>
        <p:xfrm>
          <a:off x="381002" y="1924492"/>
          <a:ext cx="11425764" cy="3846477"/>
        </p:xfrm>
        <a:graphic>
          <a:graphicData uri="http://schemas.openxmlformats.org/drawingml/2006/chart">
            <c:chart xmlns:c="http://schemas.openxmlformats.org/drawingml/2006/chart" xmlns:r="http://schemas.openxmlformats.org/officeDocument/2006/relationships" r:id="rId2"/>
          </a:graphicData>
        </a:graphic>
      </p:graphicFrame>
      <p:sp>
        <p:nvSpPr>
          <p:cNvPr id="36" name="TextBox 35"/>
          <p:cNvSpPr txBox="1"/>
          <p:nvPr/>
        </p:nvSpPr>
        <p:spPr>
          <a:xfrm>
            <a:off x="377067" y="1183591"/>
            <a:ext cx="1603927" cy="264232"/>
          </a:xfrm>
          <a:prstGeom prst="rect">
            <a:avLst/>
          </a:prstGeom>
          <a:noFill/>
        </p:spPr>
        <p:txBody>
          <a:bodyPr wrap="square" lIns="0" tIns="0" rIns="0" bIns="0" rtlCol="0" anchor="ctr">
            <a:noAutofit/>
          </a:bodyPr>
          <a:lstStyle/>
          <a:p>
            <a:r>
              <a:rPr lang="en-US" sz="1051" i="1" dirty="0">
                <a:solidFill>
                  <a:srgbClr val="333333"/>
                </a:solidFill>
              </a:rPr>
              <a:t>All figures in %</a:t>
            </a:r>
          </a:p>
        </p:txBody>
      </p:sp>
      <p:sp>
        <p:nvSpPr>
          <p:cNvPr id="42" name="Rectangle 41"/>
          <p:cNvSpPr/>
          <p:nvPr/>
        </p:nvSpPr>
        <p:spPr bwMode="ltGray">
          <a:xfrm>
            <a:off x="1080520" y="1808252"/>
            <a:ext cx="863824" cy="3609432"/>
          </a:xfrm>
          <a:prstGeom prst="rect">
            <a:avLst/>
          </a:prstGeom>
          <a:noFill/>
          <a:ln w="28575">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sz="1600" dirty="0"/>
              <a:t>      </a:t>
            </a:r>
          </a:p>
        </p:txBody>
      </p:sp>
      <p:sp>
        <p:nvSpPr>
          <p:cNvPr id="60" name="Rectangle 59"/>
          <p:cNvSpPr/>
          <p:nvPr/>
        </p:nvSpPr>
        <p:spPr>
          <a:xfrm>
            <a:off x="4076229" y="6247638"/>
            <a:ext cx="5677372" cy="420756"/>
          </a:xfrm>
          <a:prstGeom prst="rect">
            <a:avLst/>
          </a:prstGeom>
        </p:spPr>
        <p:txBody>
          <a:bodyPr wrap="square">
            <a:spAutoFit/>
          </a:bodyPr>
          <a:lstStyle/>
          <a:p>
            <a:pPr>
              <a:tabLst>
                <a:tab pos="600272" algn="r"/>
                <a:tab pos="720495" algn="l"/>
              </a:tabLst>
            </a:pPr>
            <a:r>
              <a:rPr lang="en-US" sz="1067" dirty="0">
                <a:latin typeface="Verdana" panose="020B0604030504040204" pitchFamily="34" charset="0"/>
                <a:ea typeface="Times New Roman" panose="02020603050405020304" pitchFamily="18" charset="0"/>
                <a:cs typeface="Arial" panose="020B0604020202020204" pitchFamily="34" charset="0"/>
              </a:rPr>
              <a:t>Source: Kantar equity studies in different markets</a:t>
            </a:r>
          </a:p>
          <a:p>
            <a:pPr>
              <a:tabLst>
                <a:tab pos="600272" algn="r"/>
                <a:tab pos="720495" algn="l"/>
              </a:tabLst>
            </a:pPr>
            <a:r>
              <a:rPr lang="en-US" sz="1067" dirty="0">
                <a:latin typeface="Verdana" panose="020B0604030504040204" pitchFamily="34" charset="0"/>
                <a:ea typeface="Times New Roman" panose="02020603050405020304" pitchFamily="18" charset="0"/>
                <a:cs typeface="Arial" panose="020B0604020202020204" pitchFamily="34" charset="0"/>
              </a:rPr>
              <a:t>UAE figure used from this UBF Trust study</a:t>
            </a:r>
          </a:p>
        </p:txBody>
      </p:sp>
    </p:spTree>
    <p:extLst>
      <p:ext uri="{BB962C8B-B14F-4D97-AF65-F5344CB8AC3E}">
        <p14:creationId xmlns:p14="http://schemas.microsoft.com/office/powerpoint/2010/main" val="37034890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solidFill>
                  <a:srgbClr val="000000"/>
                </a:solidFill>
              </a:rPr>
              <a:t>Trust Index Study, 2018</a:t>
            </a:r>
          </a:p>
        </p:txBody>
      </p:sp>
      <p:sp>
        <p:nvSpPr>
          <p:cNvPr id="3" name="Text Placeholder 2"/>
          <p:cNvSpPr>
            <a:spLocks noGrp="1"/>
          </p:cNvSpPr>
          <p:nvPr>
            <p:ph type="body" sz="quarter" idx="15"/>
          </p:nvPr>
        </p:nvSpPr>
        <p:spPr>
          <a:xfrm>
            <a:off x="669751" y="2312561"/>
            <a:ext cx="2489763" cy="1302221"/>
          </a:xfrm>
        </p:spPr>
        <p:txBody>
          <a:bodyPr/>
          <a:lstStyle/>
          <a:p>
            <a:r>
              <a:rPr lang="en-US" sz="2400" dirty="0">
                <a:solidFill>
                  <a:srgbClr val="000000"/>
                </a:solidFill>
              </a:rPr>
              <a:t>Perceptions about Banks</a:t>
            </a:r>
          </a:p>
        </p:txBody>
      </p:sp>
      <p:sp>
        <p:nvSpPr>
          <p:cNvPr id="4" name="Text Placeholder 3"/>
          <p:cNvSpPr>
            <a:spLocks noGrp="1"/>
          </p:cNvSpPr>
          <p:nvPr>
            <p:ph type="body" sz="quarter" idx="16"/>
          </p:nvPr>
        </p:nvSpPr>
        <p:spPr/>
        <p:txBody>
          <a:bodyPr/>
          <a:lstStyle/>
          <a:p>
            <a:endParaRPr lang="en-US" dirty="0"/>
          </a:p>
        </p:txBody>
      </p:sp>
      <p:sp>
        <p:nvSpPr>
          <p:cNvPr id="6" name="TextBox 5"/>
          <p:cNvSpPr txBox="1"/>
          <p:nvPr/>
        </p:nvSpPr>
        <p:spPr>
          <a:xfrm>
            <a:off x="3657603" y="1288488"/>
            <a:ext cx="771525" cy="2769989"/>
          </a:xfrm>
          <a:prstGeom prst="rect">
            <a:avLst/>
          </a:prstGeom>
          <a:noFill/>
        </p:spPr>
        <p:txBody>
          <a:bodyPr wrap="square" lIns="0" tIns="0" rIns="0" bIns="0" rtlCol="0" anchor="ctr">
            <a:spAutoFit/>
          </a:bodyPr>
          <a:lstStyle/>
          <a:p>
            <a:pPr algn="ctr"/>
            <a:r>
              <a:rPr lang="en-US" sz="18000" dirty="0">
                <a:solidFill>
                  <a:srgbClr val="000000"/>
                </a:solidFill>
              </a:rPr>
              <a:t>2</a:t>
            </a:r>
          </a:p>
        </p:txBody>
      </p:sp>
      <p:pic>
        <p:nvPicPr>
          <p:cNvPr id="7" name="Picture Placeholder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6000" y="1667077"/>
            <a:ext cx="4514850" cy="3749040"/>
          </a:xfrm>
          <a:custGeom>
            <a:avLst/>
            <a:gdLst>
              <a:gd name="connsiteX0" fmla="*/ 2528711 w 6359325"/>
              <a:gd name="connsiteY0" fmla="*/ 4774276 h 5643531"/>
              <a:gd name="connsiteX1" fmla="*/ 2963338 w 6359325"/>
              <a:gd name="connsiteY1" fmla="*/ 5208903 h 5643531"/>
              <a:gd name="connsiteX2" fmla="*/ 2528711 w 6359325"/>
              <a:gd name="connsiteY2" fmla="*/ 5643531 h 5643531"/>
              <a:gd name="connsiteX3" fmla="*/ 2094084 w 6359325"/>
              <a:gd name="connsiteY3" fmla="*/ 5208903 h 5643531"/>
              <a:gd name="connsiteX4" fmla="*/ 2528711 w 6359325"/>
              <a:gd name="connsiteY4" fmla="*/ 4774276 h 5643531"/>
              <a:gd name="connsiteX5" fmla="*/ 2572460 w 6359325"/>
              <a:gd name="connsiteY5" fmla="*/ 3576537 h 5643531"/>
              <a:gd name="connsiteX6" fmla="*/ 2838976 w 6359325"/>
              <a:gd name="connsiteY6" fmla="*/ 3686931 h 5643531"/>
              <a:gd name="connsiteX7" fmla="*/ 2838976 w 6359325"/>
              <a:gd name="connsiteY7" fmla="*/ 4219966 h 5643531"/>
              <a:gd name="connsiteX8" fmla="*/ 1774698 w 6359325"/>
              <a:gd name="connsiteY8" fmla="*/ 5284245 h 5643531"/>
              <a:gd name="connsiteX9" fmla="*/ 1241664 w 6359325"/>
              <a:gd name="connsiteY9" fmla="*/ 5284245 h 5643531"/>
              <a:gd name="connsiteX10" fmla="*/ 1241664 w 6359325"/>
              <a:gd name="connsiteY10" fmla="*/ 4751211 h 5643531"/>
              <a:gd name="connsiteX11" fmla="*/ 2305943 w 6359325"/>
              <a:gd name="connsiteY11" fmla="*/ 3686931 h 5643531"/>
              <a:gd name="connsiteX12" fmla="*/ 2572460 w 6359325"/>
              <a:gd name="connsiteY12" fmla="*/ 3576537 h 5643531"/>
              <a:gd name="connsiteX13" fmla="*/ 5607073 w 6359325"/>
              <a:gd name="connsiteY13" fmla="*/ 2826232 h 5643531"/>
              <a:gd name="connsiteX14" fmla="*/ 5873590 w 6359325"/>
              <a:gd name="connsiteY14" fmla="*/ 2936627 h 5643531"/>
              <a:gd name="connsiteX15" fmla="*/ 5873589 w 6359325"/>
              <a:gd name="connsiteY15" fmla="*/ 3469661 h 5643531"/>
              <a:gd name="connsiteX16" fmla="*/ 4809309 w 6359325"/>
              <a:gd name="connsiteY16" fmla="*/ 4533940 h 5643531"/>
              <a:gd name="connsiteX17" fmla="*/ 4276276 w 6359325"/>
              <a:gd name="connsiteY17" fmla="*/ 4533940 h 5643531"/>
              <a:gd name="connsiteX18" fmla="*/ 4276277 w 6359325"/>
              <a:gd name="connsiteY18" fmla="*/ 4000906 h 5643531"/>
              <a:gd name="connsiteX19" fmla="*/ 5340557 w 6359325"/>
              <a:gd name="connsiteY19" fmla="*/ 2936627 h 5643531"/>
              <a:gd name="connsiteX20" fmla="*/ 5607073 w 6359325"/>
              <a:gd name="connsiteY20" fmla="*/ 2826232 h 5643531"/>
              <a:gd name="connsiteX21" fmla="*/ 5927979 w 6359325"/>
              <a:gd name="connsiteY21" fmla="*/ 1361596 h 5643531"/>
              <a:gd name="connsiteX22" fmla="*/ 6194495 w 6359325"/>
              <a:gd name="connsiteY22" fmla="*/ 1471991 h 5643531"/>
              <a:gd name="connsiteX23" fmla="*/ 6194495 w 6359325"/>
              <a:gd name="connsiteY23" fmla="*/ 2005024 h 5643531"/>
              <a:gd name="connsiteX24" fmla="*/ 3362161 w 6359325"/>
              <a:gd name="connsiteY24" fmla="*/ 4837358 h 5643531"/>
              <a:gd name="connsiteX25" fmla="*/ 2829129 w 6359325"/>
              <a:gd name="connsiteY25" fmla="*/ 4837357 h 5643531"/>
              <a:gd name="connsiteX26" fmla="*/ 2829129 w 6359325"/>
              <a:gd name="connsiteY26" fmla="*/ 4304324 h 5643531"/>
              <a:gd name="connsiteX27" fmla="*/ 5661462 w 6359325"/>
              <a:gd name="connsiteY27" fmla="*/ 1471991 h 5643531"/>
              <a:gd name="connsiteX28" fmla="*/ 5927979 w 6359325"/>
              <a:gd name="connsiteY28" fmla="*/ 1361596 h 5643531"/>
              <a:gd name="connsiteX29" fmla="*/ 4033214 w 6359325"/>
              <a:gd name="connsiteY29" fmla="*/ 943370 h 5643531"/>
              <a:gd name="connsiteX30" fmla="*/ 4299730 w 6359325"/>
              <a:gd name="connsiteY30" fmla="*/ 1053766 h 5643531"/>
              <a:gd name="connsiteX31" fmla="*/ 4299730 w 6359325"/>
              <a:gd name="connsiteY31" fmla="*/ 1586799 h 5643531"/>
              <a:gd name="connsiteX32" fmla="*/ 3373231 w 6359325"/>
              <a:gd name="connsiteY32" fmla="*/ 2513298 h 5643531"/>
              <a:gd name="connsiteX33" fmla="*/ 3034728 w 6359325"/>
              <a:gd name="connsiteY33" fmla="*/ 2616793 h 5643531"/>
              <a:gd name="connsiteX34" fmla="*/ 2978017 w 6359325"/>
              <a:gd name="connsiteY34" fmla="*/ 2599987 h 5643531"/>
              <a:gd name="connsiteX35" fmla="*/ 2996907 w 6359325"/>
              <a:gd name="connsiteY35" fmla="*/ 2663728 h 5643531"/>
              <a:gd name="connsiteX36" fmla="*/ 2893413 w 6359325"/>
              <a:gd name="connsiteY36" fmla="*/ 3002233 h 5643531"/>
              <a:gd name="connsiteX37" fmla="*/ 1829134 w 6359325"/>
              <a:gd name="connsiteY37" fmla="*/ 4066512 h 5643531"/>
              <a:gd name="connsiteX38" fmla="*/ 1296100 w 6359325"/>
              <a:gd name="connsiteY38" fmla="*/ 4066512 h 5643531"/>
              <a:gd name="connsiteX39" fmla="*/ 1296101 w 6359325"/>
              <a:gd name="connsiteY39" fmla="*/ 3533479 h 5643531"/>
              <a:gd name="connsiteX40" fmla="*/ 2360380 w 6359325"/>
              <a:gd name="connsiteY40" fmla="*/ 2469200 h 5643531"/>
              <a:gd name="connsiteX41" fmla="*/ 2626896 w 6359325"/>
              <a:gd name="connsiteY41" fmla="*/ 2358805 h 5643531"/>
              <a:gd name="connsiteX42" fmla="*/ 2698884 w 6359325"/>
              <a:gd name="connsiteY42" fmla="*/ 2365705 h 5643531"/>
              <a:gd name="connsiteX43" fmla="*/ 2755594 w 6359325"/>
              <a:gd name="connsiteY43" fmla="*/ 2382511 h 5643531"/>
              <a:gd name="connsiteX44" fmla="*/ 2736704 w 6359325"/>
              <a:gd name="connsiteY44" fmla="*/ 2318769 h 5643531"/>
              <a:gd name="connsiteX45" fmla="*/ 2840198 w 6359325"/>
              <a:gd name="connsiteY45" fmla="*/ 1980265 h 5643531"/>
              <a:gd name="connsiteX46" fmla="*/ 3766697 w 6359325"/>
              <a:gd name="connsiteY46" fmla="*/ 1053766 h 5643531"/>
              <a:gd name="connsiteX47" fmla="*/ 4033214 w 6359325"/>
              <a:gd name="connsiteY47" fmla="*/ 943370 h 5643531"/>
              <a:gd name="connsiteX48" fmla="*/ 3209244 w 6359325"/>
              <a:gd name="connsiteY48" fmla="*/ 607151 h 5643531"/>
              <a:gd name="connsiteX49" fmla="*/ 3475760 w 6359325"/>
              <a:gd name="connsiteY49" fmla="*/ 717545 h 5643531"/>
              <a:gd name="connsiteX50" fmla="*/ 3475760 w 6359325"/>
              <a:gd name="connsiteY50" fmla="*/ 1250579 h 5643531"/>
              <a:gd name="connsiteX51" fmla="*/ 643427 w 6359325"/>
              <a:gd name="connsiteY51" fmla="*/ 4082912 h 5643531"/>
              <a:gd name="connsiteX52" fmla="*/ 110395 w 6359325"/>
              <a:gd name="connsiteY52" fmla="*/ 4082913 h 5643531"/>
              <a:gd name="connsiteX53" fmla="*/ 110395 w 6359325"/>
              <a:gd name="connsiteY53" fmla="*/ 3549880 h 5643531"/>
              <a:gd name="connsiteX54" fmla="*/ 2942728 w 6359325"/>
              <a:gd name="connsiteY54" fmla="*/ 717546 h 5643531"/>
              <a:gd name="connsiteX55" fmla="*/ 3209244 w 6359325"/>
              <a:gd name="connsiteY55" fmla="*/ 607151 h 5643531"/>
              <a:gd name="connsiteX56" fmla="*/ 5982415 w 6359325"/>
              <a:gd name="connsiteY56" fmla="*/ 156125 h 5643531"/>
              <a:gd name="connsiteX57" fmla="*/ 6248932 w 6359325"/>
              <a:gd name="connsiteY57" fmla="*/ 266519 h 5643531"/>
              <a:gd name="connsiteX58" fmla="*/ 6248931 w 6359325"/>
              <a:gd name="connsiteY58" fmla="*/ 799553 h 5643531"/>
              <a:gd name="connsiteX59" fmla="*/ 3416597 w 6359325"/>
              <a:gd name="connsiteY59" fmla="*/ 3631887 h 5643531"/>
              <a:gd name="connsiteX60" fmla="*/ 2883565 w 6359325"/>
              <a:gd name="connsiteY60" fmla="*/ 3631887 h 5643531"/>
              <a:gd name="connsiteX61" fmla="*/ 2883565 w 6359325"/>
              <a:gd name="connsiteY61" fmla="*/ 3098853 h 5643531"/>
              <a:gd name="connsiteX62" fmla="*/ 5715898 w 6359325"/>
              <a:gd name="connsiteY62" fmla="*/ 266520 h 5643531"/>
              <a:gd name="connsiteX63" fmla="*/ 5982415 w 6359325"/>
              <a:gd name="connsiteY63" fmla="*/ 156125 h 5643531"/>
              <a:gd name="connsiteX64" fmla="*/ 3886498 w 6359325"/>
              <a:gd name="connsiteY64" fmla="*/ 0 h 5643531"/>
              <a:gd name="connsiteX65" fmla="*/ 4321125 w 6359325"/>
              <a:gd name="connsiteY65" fmla="*/ 434627 h 5643531"/>
              <a:gd name="connsiteX66" fmla="*/ 3886498 w 6359325"/>
              <a:gd name="connsiteY66" fmla="*/ 869253 h 5643531"/>
              <a:gd name="connsiteX67" fmla="*/ 3451871 w 6359325"/>
              <a:gd name="connsiteY67" fmla="*/ 434627 h 5643531"/>
              <a:gd name="connsiteX68" fmla="*/ 3886498 w 6359325"/>
              <a:gd name="connsiteY68" fmla="*/ 0 h 5643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6359325" h="5643531">
                <a:moveTo>
                  <a:pt x="2528711" y="4774276"/>
                </a:moveTo>
                <a:cubicBezTo>
                  <a:pt x="2768748" y="4774276"/>
                  <a:pt x="2963337" y="4968865"/>
                  <a:pt x="2963338" y="5208903"/>
                </a:cubicBezTo>
                <a:cubicBezTo>
                  <a:pt x="2963337" y="5448941"/>
                  <a:pt x="2768748" y="5643531"/>
                  <a:pt x="2528711" y="5643531"/>
                </a:cubicBezTo>
                <a:cubicBezTo>
                  <a:pt x="2288672" y="5643530"/>
                  <a:pt x="2094083" y="5448941"/>
                  <a:pt x="2094084" y="5208903"/>
                </a:cubicBezTo>
                <a:cubicBezTo>
                  <a:pt x="2094083" y="4968865"/>
                  <a:pt x="2288672" y="4774276"/>
                  <a:pt x="2528711" y="4774276"/>
                </a:cubicBezTo>
                <a:close/>
                <a:moveTo>
                  <a:pt x="2572460" y="3576537"/>
                </a:moveTo>
                <a:cubicBezTo>
                  <a:pt x="2668920" y="3576538"/>
                  <a:pt x="2765380" y="3613335"/>
                  <a:pt x="2838976" y="3686931"/>
                </a:cubicBezTo>
                <a:cubicBezTo>
                  <a:pt x="2986169" y="3834126"/>
                  <a:pt x="2986169" y="4072773"/>
                  <a:pt x="2838976" y="4219966"/>
                </a:cubicBezTo>
                <a:lnTo>
                  <a:pt x="1774698" y="5284245"/>
                </a:lnTo>
                <a:cubicBezTo>
                  <a:pt x="1627504" y="5431438"/>
                  <a:pt x="1388857" y="5431438"/>
                  <a:pt x="1241664" y="5284245"/>
                </a:cubicBezTo>
                <a:cubicBezTo>
                  <a:pt x="1094471" y="5137052"/>
                  <a:pt x="1094471" y="4898405"/>
                  <a:pt x="1241664" y="4751211"/>
                </a:cubicBezTo>
                <a:lnTo>
                  <a:pt x="2305943" y="3686931"/>
                </a:lnTo>
                <a:cubicBezTo>
                  <a:pt x="2379540" y="3613335"/>
                  <a:pt x="2476000" y="3576538"/>
                  <a:pt x="2572460" y="3576537"/>
                </a:cubicBezTo>
                <a:close/>
                <a:moveTo>
                  <a:pt x="5607073" y="2826232"/>
                </a:moveTo>
                <a:cubicBezTo>
                  <a:pt x="5703532" y="2826232"/>
                  <a:pt x="5799993" y="2863030"/>
                  <a:pt x="5873590" y="2936627"/>
                </a:cubicBezTo>
                <a:cubicBezTo>
                  <a:pt x="6020783" y="3083820"/>
                  <a:pt x="6020783" y="3322467"/>
                  <a:pt x="5873589" y="3469661"/>
                </a:cubicBezTo>
                <a:lnTo>
                  <a:pt x="4809309" y="4533940"/>
                </a:lnTo>
                <a:cubicBezTo>
                  <a:pt x="4662117" y="4681132"/>
                  <a:pt x="4423469" y="4681133"/>
                  <a:pt x="4276276" y="4533940"/>
                </a:cubicBezTo>
                <a:cubicBezTo>
                  <a:pt x="4129084" y="4386746"/>
                  <a:pt x="4129083" y="4148100"/>
                  <a:pt x="4276277" y="4000906"/>
                </a:cubicBezTo>
                <a:lnTo>
                  <a:pt x="5340557" y="2936627"/>
                </a:lnTo>
                <a:cubicBezTo>
                  <a:pt x="5414153" y="2863030"/>
                  <a:pt x="5510612" y="2826232"/>
                  <a:pt x="5607073" y="2826232"/>
                </a:cubicBezTo>
                <a:close/>
                <a:moveTo>
                  <a:pt x="5927979" y="1361596"/>
                </a:moveTo>
                <a:cubicBezTo>
                  <a:pt x="6024438" y="1361596"/>
                  <a:pt x="6120899" y="1398394"/>
                  <a:pt x="6194495" y="1471991"/>
                </a:cubicBezTo>
                <a:cubicBezTo>
                  <a:pt x="6341688" y="1619184"/>
                  <a:pt x="6341688" y="1857831"/>
                  <a:pt x="6194495" y="2005024"/>
                </a:cubicBezTo>
                <a:lnTo>
                  <a:pt x="3362161" y="4837358"/>
                </a:lnTo>
                <a:cubicBezTo>
                  <a:pt x="3214968" y="4984551"/>
                  <a:pt x="2976322" y="4984550"/>
                  <a:pt x="2829129" y="4837357"/>
                </a:cubicBezTo>
                <a:cubicBezTo>
                  <a:pt x="2681936" y="4690164"/>
                  <a:pt x="2681936" y="4451517"/>
                  <a:pt x="2829129" y="4304324"/>
                </a:cubicBezTo>
                <a:lnTo>
                  <a:pt x="5661462" y="1471991"/>
                </a:lnTo>
                <a:cubicBezTo>
                  <a:pt x="5735058" y="1398394"/>
                  <a:pt x="5831518" y="1361596"/>
                  <a:pt x="5927979" y="1361596"/>
                </a:cubicBezTo>
                <a:close/>
                <a:moveTo>
                  <a:pt x="4033214" y="943370"/>
                </a:moveTo>
                <a:cubicBezTo>
                  <a:pt x="4129674" y="943371"/>
                  <a:pt x="4226134" y="980169"/>
                  <a:pt x="4299730" y="1053766"/>
                </a:cubicBezTo>
                <a:cubicBezTo>
                  <a:pt x="4446923" y="1200959"/>
                  <a:pt x="4446924" y="1439605"/>
                  <a:pt x="4299730" y="1586799"/>
                </a:cubicBezTo>
                <a:lnTo>
                  <a:pt x="3373231" y="2513298"/>
                </a:lnTo>
                <a:cubicBezTo>
                  <a:pt x="3281235" y="2605294"/>
                  <a:pt x="3153516" y="2639792"/>
                  <a:pt x="3034728" y="2616793"/>
                </a:cubicBezTo>
                <a:lnTo>
                  <a:pt x="2978017" y="2599987"/>
                </a:lnTo>
                <a:lnTo>
                  <a:pt x="2996907" y="2663728"/>
                </a:lnTo>
                <a:cubicBezTo>
                  <a:pt x="3019907" y="2782518"/>
                  <a:pt x="2985408" y="2910238"/>
                  <a:pt x="2893413" y="3002233"/>
                </a:cubicBezTo>
                <a:lnTo>
                  <a:pt x="1829134" y="4066512"/>
                </a:lnTo>
                <a:cubicBezTo>
                  <a:pt x="1681941" y="4213705"/>
                  <a:pt x="1443293" y="4213705"/>
                  <a:pt x="1296100" y="4066512"/>
                </a:cubicBezTo>
                <a:cubicBezTo>
                  <a:pt x="1148908" y="3919319"/>
                  <a:pt x="1148908" y="3680672"/>
                  <a:pt x="1296101" y="3533479"/>
                </a:cubicBezTo>
                <a:lnTo>
                  <a:pt x="2360380" y="2469200"/>
                </a:lnTo>
                <a:cubicBezTo>
                  <a:pt x="2433976" y="2395603"/>
                  <a:pt x="2530436" y="2358805"/>
                  <a:pt x="2626896" y="2358805"/>
                </a:cubicBezTo>
                <a:cubicBezTo>
                  <a:pt x="2651011" y="2358805"/>
                  <a:pt x="2675127" y="2361105"/>
                  <a:pt x="2698884" y="2365705"/>
                </a:cubicBezTo>
                <a:lnTo>
                  <a:pt x="2755594" y="2382511"/>
                </a:lnTo>
                <a:lnTo>
                  <a:pt x="2736704" y="2318769"/>
                </a:lnTo>
                <a:cubicBezTo>
                  <a:pt x="2713705" y="2199980"/>
                  <a:pt x="2748203" y="2072260"/>
                  <a:pt x="2840198" y="1980265"/>
                </a:cubicBezTo>
                <a:lnTo>
                  <a:pt x="3766697" y="1053766"/>
                </a:lnTo>
                <a:cubicBezTo>
                  <a:pt x="3840294" y="980169"/>
                  <a:pt x="3936754" y="943371"/>
                  <a:pt x="4033214" y="943370"/>
                </a:cubicBezTo>
                <a:close/>
                <a:moveTo>
                  <a:pt x="3209244" y="607151"/>
                </a:moveTo>
                <a:cubicBezTo>
                  <a:pt x="3305704" y="607150"/>
                  <a:pt x="3402164" y="643949"/>
                  <a:pt x="3475760" y="717545"/>
                </a:cubicBezTo>
                <a:cubicBezTo>
                  <a:pt x="3622953" y="864738"/>
                  <a:pt x="3622953" y="1103386"/>
                  <a:pt x="3475760" y="1250579"/>
                </a:cubicBezTo>
                <a:lnTo>
                  <a:pt x="643427" y="4082912"/>
                </a:lnTo>
                <a:cubicBezTo>
                  <a:pt x="496234" y="4230106"/>
                  <a:pt x="257587" y="4230106"/>
                  <a:pt x="110395" y="4082913"/>
                </a:cubicBezTo>
                <a:cubicBezTo>
                  <a:pt x="-36798" y="3935720"/>
                  <a:pt x="-36799" y="3697072"/>
                  <a:pt x="110395" y="3549880"/>
                </a:cubicBezTo>
                <a:lnTo>
                  <a:pt x="2942728" y="717546"/>
                </a:lnTo>
                <a:cubicBezTo>
                  <a:pt x="3016324" y="643949"/>
                  <a:pt x="3112785" y="607151"/>
                  <a:pt x="3209244" y="607151"/>
                </a:cubicBezTo>
                <a:close/>
                <a:moveTo>
                  <a:pt x="5982415" y="156125"/>
                </a:moveTo>
                <a:cubicBezTo>
                  <a:pt x="6078875" y="156125"/>
                  <a:pt x="6175335" y="192923"/>
                  <a:pt x="6248932" y="266519"/>
                </a:cubicBezTo>
                <a:cubicBezTo>
                  <a:pt x="6396124" y="413713"/>
                  <a:pt x="6396124" y="652360"/>
                  <a:pt x="6248931" y="799553"/>
                </a:cubicBezTo>
                <a:lnTo>
                  <a:pt x="3416597" y="3631887"/>
                </a:lnTo>
                <a:cubicBezTo>
                  <a:pt x="3269404" y="3779080"/>
                  <a:pt x="3030758" y="3779079"/>
                  <a:pt x="2883565" y="3631887"/>
                </a:cubicBezTo>
                <a:cubicBezTo>
                  <a:pt x="2736373" y="3484694"/>
                  <a:pt x="2736372" y="3246046"/>
                  <a:pt x="2883565" y="3098853"/>
                </a:cubicBezTo>
                <a:lnTo>
                  <a:pt x="5715898" y="266520"/>
                </a:lnTo>
                <a:cubicBezTo>
                  <a:pt x="5789494" y="192923"/>
                  <a:pt x="5885955" y="156125"/>
                  <a:pt x="5982415" y="156125"/>
                </a:cubicBezTo>
                <a:close/>
                <a:moveTo>
                  <a:pt x="3886498" y="0"/>
                </a:moveTo>
                <a:cubicBezTo>
                  <a:pt x="4126536" y="0"/>
                  <a:pt x="4321125" y="194589"/>
                  <a:pt x="4321125" y="434627"/>
                </a:cubicBezTo>
                <a:cubicBezTo>
                  <a:pt x="4321125" y="674665"/>
                  <a:pt x="4126536" y="869254"/>
                  <a:pt x="3886498" y="869253"/>
                </a:cubicBezTo>
                <a:cubicBezTo>
                  <a:pt x="3646459" y="869254"/>
                  <a:pt x="3451870" y="674665"/>
                  <a:pt x="3451871" y="434627"/>
                </a:cubicBezTo>
                <a:cubicBezTo>
                  <a:pt x="3451870" y="194589"/>
                  <a:pt x="3646459" y="0"/>
                  <a:pt x="3886498" y="0"/>
                </a:cubicBezTo>
                <a:close/>
              </a:path>
            </a:pathLst>
          </a:custGeom>
        </p:spPr>
      </p:pic>
    </p:spTree>
    <p:extLst>
      <p:ext uri="{BB962C8B-B14F-4D97-AF65-F5344CB8AC3E}">
        <p14:creationId xmlns:p14="http://schemas.microsoft.com/office/powerpoint/2010/main" val="1614173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p:custDataLst>
              <p:tags r:id="rId2"/>
            </p:custDataLs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spid="_x0000_s3086" name="think-cell Slide" r:id="rId5" imgW="270" imgH="270" progId="TCLayout.ActiveDocument.1">
                  <p:embed/>
                </p:oleObj>
              </mc:Choice>
              <mc:Fallback>
                <p:oleObj name="think-cell Slide" r:id="rId5" imgW="270" imgH="270" progId="TCLayout.ActiveDocument.1">
                  <p:embed/>
                  <p:pic>
                    <p:nvPicPr>
                      <p:cNvPr id="7" name="Object 6" hidden="1"/>
                      <p:cNvPicPr/>
                      <p:nvPr/>
                    </p:nvPicPr>
                    <p:blipFill>
                      <a:blip r:embed="rId6"/>
                      <a:stretch>
                        <a:fillRect/>
                      </a:stretch>
                    </p:blipFill>
                    <p:spPr>
                      <a:xfrm>
                        <a:off x="1589" y="1589"/>
                        <a:ext cx="1587" cy="1587"/>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7DA2FA17-5F1C-4C1E-B6EB-2B9EC9C0EC0F}"/>
              </a:ext>
            </a:extLst>
          </p:cNvPr>
          <p:cNvSpPr/>
          <p:nvPr>
            <p:custDataLst>
              <p:tags r:id="rId3"/>
            </p:custDataLst>
          </p:nvPr>
        </p:nvSpPr>
        <p:spPr>
          <a:xfrm>
            <a:off x="0" y="0"/>
            <a:ext cx="211667" cy="211667"/>
          </a:xfrm>
          <a:prstGeom prst="rect">
            <a:avLst/>
          </a:prstGeom>
          <a:solidFill>
            <a:schemeClr val="accent3"/>
          </a:solid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t" anchorCtr="0">
            <a:noAutofit/>
          </a:bodyPr>
          <a:lstStyle/>
          <a:p>
            <a:pPr algn="ctr"/>
            <a:endParaRPr lang="en-US" sz="2667" dirty="0" err="1">
              <a:latin typeface="Verdana" panose="020B0604030504040204" pitchFamily="34" charset="0"/>
              <a:ea typeface="+mj-ea"/>
              <a:cs typeface="+mj-cs"/>
              <a:sym typeface="Verdana" panose="020B0604030504040204" pitchFamily="34" charset="0"/>
            </a:endParaRPr>
          </a:p>
        </p:txBody>
      </p:sp>
      <p:sp>
        <p:nvSpPr>
          <p:cNvPr id="36" name="Title 35"/>
          <p:cNvSpPr>
            <a:spLocks noGrp="1"/>
          </p:cNvSpPr>
          <p:nvPr>
            <p:ph type="title"/>
          </p:nvPr>
        </p:nvSpPr>
        <p:spPr/>
        <p:txBody>
          <a:bodyPr/>
          <a:lstStyle/>
          <a:p>
            <a:r>
              <a:rPr lang="en-US" sz="2667" dirty="0"/>
              <a:t>Perception about UAE banking industry improved in 2018</a:t>
            </a:r>
          </a:p>
        </p:txBody>
      </p:sp>
      <p:sp>
        <p:nvSpPr>
          <p:cNvPr id="6" name="Slide Number Placeholder 5"/>
          <p:cNvSpPr>
            <a:spLocks noGrp="1"/>
          </p:cNvSpPr>
          <p:nvPr>
            <p:ph type="sldNum" sz="quarter" idx="10"/>
          </p:nvPr>
        </p:nvSpPr>
        <p:spPr/>
        <p:txBody>
          <a:bodyPr/>
          <a:lstStyle/>
          <a:p>
            <a:fld id="{9784CBA3-D598-4B1F-BAA3-EE14B5154290}" type="slidenum">
              <a:rPr lang="en-AU" smtClean="0"/>
              <a:pPr/>
              <a:t>8</a:t>
            </a:fld>
            <a:endParaRPr lang="en-AU" dirty="0"/>
          </a:p>
        </p:txBody>
      </p:sp>
      <p:sp>
        <p:nvSpPr>
          <p:cNvPr id="20" name="Rectangle 19"/>
          <p:cNvSpPr/>
          <p:nvPr/>
        </p:nvSpPr>
        <p:spPr bwMode="ltGray">
          <a:xfrm>
            <a:off x="540596" y="4533531"/>
            <a:ext cx="3147907" cy="1214068"/>
          </a:xfrm>
          <a:prstGeom prst="rect">
            <a:avLst/>
          </a:prstGeom>
          <a:solidFill>
            <a:schemeClr val="accent1"/>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600" dirty="0">
                <a:solidFill>
                  <a:schemeClr val="bg1"/>
                </a:solidFill>
              </a:rPr>
              <a:t>In 2018, customer opinion remained same or improved</a:t>
            </a:r>
          </a:p>
        </p:txBody>
      </p:sp>
      <p:cxnSp>
        <p:nvCxnSpPr>
          <p:cNvPr id="9" name="Straight Arrow Connector 8"/>
          <p:cNvCxnSpPr/>
          <p:nvPr/>
        </p:nvCxnSpPr>
        <p:spPr>
          <a:xfrm>
            <a:off x="2114549" y="4121343"/>
            <a:ext cx="0" cy="36576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bwMode="ltGray">
          <a:xfrm>
            <a:off x="4703996" y="4533531"/>
            <a:ext cx="3420488" cy="1214068"/>
          </a:xfrm>
          <a:prstGeom prst="rect">
            <a:avLst/>
          </a:prstGeom>
          <a:solidFill>
            <a:schemeClr val="accent1"/>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600" dirty="0">
                <a:solidFill>
                  <a:schemeClr val="bg1"/>
                </a:solidFill>
              </a:rPr>
              <a:t>Majority either believe that both home and UAE banks are similar in performance or UAE banks are better</a:t>
            </a:r>
          </a:p>
        </p:txBody>
      </p:sp>
      <p:sp>
        <p:nvSpPr>
          <p:cNvPr id="25" name="Rectangle 24"/>
          <p:cNvSpPr/>
          <p:nvPr/>
        </p:nvSpPr>
        <p:spPr bwMode="ltGray">
          <a:xfrm>
            <a:off x="8751781" y="4533531"/>
            <a:ext cx="3217569" cy="1214068"/>
          </a:xfrm>
          <a:prstGeom prst="rect">
            <a:avLst/>
          </a:prstGeom>
          <a:solidFill>
            <a:schemeClr val="accent1"/>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600" dirty="0">
                <a:solidFill>
                  <a:schemeClr val="bg1"/>
                </a:solidFill>
              </a:rPr>
              <a:t>Very high proportion of the respondents would share positive word of mouth about banking industry as well as their own bank</a:t>
            </a:r>
          </a:p>
        </p:txBody>
      </p:sp>
      <p:graphicFrame>
        <p:nvGraphicFramePr>
          <p:cNvPr id="10" name="Table 9"/>
          <p:cNvGraphicFramePr>
            <a:graphicFrameLocks noGrp="1"/>
          </p:cNvGraphicFramePr>
          <p:nvPr>
            <p:extLst>
              <p:ext uri="{D42A27DB-BD31-4B8C-83A1-F6EECF244321}">
                <p14:modId xmlns:p14="http://schemas.microsoft.com/office/powerpoint/2010/main" val="2612508475"/>
              </p:ext>
            </p:extLst>
          </p:nvPr>
        </p:nvGraphicFramePr>
        <p:xfrm>
          <a:off x="152399" y="1270616"/>
          <a:ext cx="3994657" cy="2856111"/>
        </p:xfrm>
        <a:graphic>
          <a:graphicData uri="http://schemas.openxmlformats.org/drawingml/2006/table">
            <a:tbl>
              <a:tblPr bandRow="1"/>
              <a:tblGrid>
                <a:gridCol w="1431669">
                  <a:extLst>
                    <a:ext uri="{9D8B030D-6E8A-4147-A177-3AD203B41FA5}">
                      <a16:colId xmlns:a16="http://schemas.microsoft.com/office/drawing/2014/main" val="20000"/>
                    </a:ext>
                  </a:extLst>
                </a:gridCol>
                <a:gridCol w="640747">
                  <a:extLst>
                    <a:ext uri="{9D8B030D-6E8A-4147-A177-3AD203B41FA5}">
                      <a16:colId xmlns:a16="http://schemas.microsoft.com/office/drawing/2014/main" val="20001"/>
                    </a:ext>
                  </a:extLst>
                </a:gridCol>
                <a:gridCol w="640747">
                  <a:extLst>
                    <a:ext uri="{9D8B030D-6E8A-4147-A177-3AD203B41FA5}">
                      <a16:colId xmlns:a16="http://schemas.microsoft.com/office/drawing/2014/main" val="20002"/>
                    </a:ext>
                  </a:extLst>
                </a:gridCol>
                <a:gridCol w="640747">
                  <a:extLst>
                    <a:ext uri="{9D8B030D-6E8A-4147-A177-3AD203B41FA5}">
                      <a16:colId xmlns:a16="http://schemas.microsoft.com/office/drawing/2014/main" val="20003"/>
                    </a:ext>
                  </a:extLst>
                </a:gridCol>
                <a:gridCol w="640747">
                  <a:extLst>
                    <a:ext uri="{9D8B030D-6E8A-4147-A177-3AD203B41FA5}">
                      <a16:colId xmlns:a16="http://schemas.microsoft.com/office/drawing/2014/main" val="933273182"/>
                    </a:ext>
                  </a:extLst>
                </a:gridCol>
              </a:tblGrid>
              <a:tr h="557224">
                <a:tc gridSpan="5">
                  <a:txBody>
                    <a:bodyPr/>
                    <a:lstStyle/>
                    <a:p>
                      <a:pPr algn="ctr" rtl="0" fontAlgn="b"/>
                      <a:r>
                        <a:rPr lang="en-US" sz="1600" b="0" i="0" u="none" strike="noStrike" dirty="0">
                          <a:solidFill>
                            <a:srgbClr val="FFFFFF"/>
                          </a:solidFill>
                          <a:effectLst/>
                          <a:latin typeface="Verdana" panose="020B0604030504040204" pitchFamily="34" charset="0"/>
                        </a:rPr>
                        <a:t>Change in opinion about UAE banks in last 1 Year</a:t>
                      </a:r>
                    </a:p>
                  </a:txBody>
                  <a:tcPr marL="12700" marR="12700" marT="12700" marB="0" anchor="ctr">
                    <a:lnL>
                      <a:noFill/>
                    </a:lnL>
                    <a:lnR>
                      <a:noFill/>
                    </a:lnR>
                    <a:lnT>
                      <a:noFill/>
                    </a:lnT>
                    <a:lnB>
                      <a:noFill/>
                    </a:lnB>
                    <a:solidFill>
                      <a:schemeClr val="accent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ctr" rtl="0" fontAlgn="b"/>
                      <a:endParaRPr lang="en-US" sz="1200" b="0" i="0" u="none" strike="noStrike" dirty="0">
                        <a:solidFill>
                          <a:srgbClr val="FFFFFF"/>
                        </a:solidFill>
                        <a:effectLst/>
                        <a:latin typeface="Verdana" panose="020B0604030504040204" pitchFamily="34" charset="0"/>
                      </a:endParaRPr>
                    </a:p>
                  </a:txBody>
                  <a:tcPr marL="9525" marR="9525" marT="9525" marB="0" anchor="ctr">
                    <a:lnL>
                      <a:noFill/>
                    </a:lnL>
                    <a:lnR>
                      <a:noFill/>
                    </a:lnR>
                    <a:lnT>
                      <a:noFill/>
                    </a:lnT>
                    <a:lnB>
                      <a:noFill/>
                    </a:lnB>
                    <a:solidFill>
                      <a:srgbClr val="4655A5"/>
                    </a:solidFill>
                  </a:tcPr>
                </a:tc>
                <a:extLst>
                  <a:ext uri="{0D108BD9-81ED-4DB2-BD59-A6C34878D82A}">
                    <a16:rowId xmlns:a16="http://schemas.microsoft.com/office/drawing/2014/main" val="10000"/>
                  </a:ext>
                </a:extLst>
              </a:tr>
              <a:tr h="263055">
                <a:tc>
                  <a:txBody>
                    <a:bodyPr/>
                    <a:lstStyle/>
                    <a:p>
                      <a:pPr algn="l" fontAlgn="b"/>
                      <a:endParaRPr lang="en-US" sz="1500" b="0" i="0" u="none" strike="noStrike">
                        <a:solidFill>
                          <a:srgbClr val="000000"/>
                        </a:solidFill>
                        <a:effectLst/>
                        <a:latin typeface="Calibri" panose="020F0502020204030204" pitchFamily="34" charset="0"/>
                      </a:endParaRPr>
                    </a:p>
                  </a:txBody>
                  <a:tcPr marL="12700" marR="12700" marT="12700" marB="0" anchor="ctr">
                    <a:lnL>
                      <a:noFill/>
                    </a:lnL>
                    <a:lnR>
                      <a:noFill/>
                    </a:lnR>
                    <a:lnT>
                      <a:noFill/>
                    </a:lnT>
                    <a:lnB>
                      <a:noFill/>
                    </a:lnB>
                  </a:tcPr>
                </a:tc>
                <a:tc>
                  <a:txBody>
                    <a:bodyPr/>
                    <a:lstStyle/>
                    <a:p>
                      <a:pPr algn="ctr" rtl="0" fontAlgn="b"/>
                      <a:r>
                        <a:rPr lang="en-US" sz="1500" b="1" i="0" u="sng" strike="noStrike">
                          <a:solidFill>
                            <a:srgbClr val="EF5205"/>
                          </a:solidFill>
                          <a:effectLst/>
                          <a:latin typeface="Verdana" panose="020B0604030504040204" pitchFamily="34" charset="0"/>
                        </a:rPr>
                        <a:t>2015</a:t>
                      </a:r>
                    </a:p>
                  </a:txBody>
                  <a:tcPr marL="12700" marR="12700" marT="12700" marB="0" anchor="ctr">
                    <a:lnL>
                      <a:noFill/>
                    </a:lnL>
                    <a:lnR>
                      <a:noFill/>
                    </a:lnR>
                    <a:lnT>
                      <a:noFill/>
                    </a:lnT>
                    <a:lnB>
                      <a:noFill/>
                    </a:lnB>
                  </a:tcPr>
                </a:tc>
                <a:tc>
                  <a:txBody>
                    <a:bodyPr/>
                    <a:lstStyle/>
                    <a:p>
                      <a:pPr algn="ctr" rtl="0" fontAlgn="b"/>
                      <a:r>
                        <a:rPr lang="en-US" sz="1500" b="1" i="0" u="sng" strike="noStrike">
                          <a:solidFill>
                            <a:srgbClr val="EF5205"/>
                          </a:solidFill>
                          <a:effectLst/>
                          <a:latin typeface="Verdana" panose="020B0604030504040204" pitchFamily="34" charset="0"/>
                        </a:rPr>
                        <a:t>2016</a:t>
                      </a:r>
                    </a:p>
                  </a:txBody>
                  <a:tcPr marL="12700" marR="12700" marT="12700" marB="0" anchor="ctr">
                    <a:lnL>
                      <a:noFill/>
                    </a:lnL>
                    <a:lnR>
                      <a:noFill/>
                    </a:lnR>
                    <a:lnT>
                      <a:noFill/>
                    </a:lnT>
                    <a:lnB>
                      <a:noFill/>
                    </a:lnB>
                  </a:tcPr>
                </a:tc>
                <a:tc>
                  <a:txBody>
                    <a:bodyPr/>
                    <a:lstStyle/>
                    <a:p>
                      <a:pPr algn="ctr" rtl="0" fontAlgn="b"/>
                      <a:r>
                        <a:rPr lang="en-US" sz="1500" b="1" i="0" u="sng" strike="noStrike" dirty="0">
                          <a:solidFill>
                            <a:srgbClr val="EF5205"/>
                          </a:solidFill>
                          <a:effectLst/>
                          <a:latin typeface="Verdana" panose="020B0604030504040204" pitchFamily="34" charset="0"/>
                        </a:rPr>
                        <a:t>2017</a:t>
                      </a:r>
                    </a:p>
                  </a:txBody>
                  <a:tcPr marL="12700" marR="12700" marT="12700" marB="0" anchor="ctr">
                    <a:lnL>
                      <a:noFill/>
                    </a:lnL>
                    <a:lnR>
                      <a:noFill/>
                    </a:lnR>
                    <a:lnT>
                      <a:noFill/>
                    </a:lnT>
                    <a:lnB>
                      <a:noFill/>
                    </a:lnB>
                  </a:tcPr>
                </a:tc>
                <a:tc>
                  <a:txBody>
                    <a:bodyPr/>
                    <a:lstStyle/>
                    <a:p>
                      <a:pPr algn="ctr" rtl="0" fontAlgn="b"/>
                      <a:r>
                        <a:rPr lang="en-US" sz="1500" b="1" i="0" u="sng" strike="noStrike" dirty="0">
                          <a:solidFill>
                            <a:srgbClr val="EF5205"/>
                          </a:solidFill>
                          <a:effectLst/>
                          <a:latin typeface="Verdana" panose="020B0604030504040204" pitchFamily="34" charset="0"/>
                        </a:rPr>
                        <a:t>2018</a:t>
                      </a:r>
                    </a:p>
                  </a:txBody>
                  <a:tcPr marL="12700" marR="12700" marT="12700" marB="0" anchor="ctr">
                    <a:lnL>
                      <a:noFill/>
                    </a:lnL>
                    <a:lnR>
                      <a:noFill/>
                    </a:lnR>
                    <a:lnT>
                      <a:noFill/>
                    </a:lnT>
                    <a:lnB>
                      <a:noFill/>
                    </a:lnB>
                  </a:tcPr>
                </a:tc>
                <a:extLst>
                  <a:ext uri="{0D108BD9-81ED-4DB2-BD59-A6C34878D82A}">
                    <a16:rowId xmlns:a16="http://schemas.microsoft.com/office/drawing/2014/main" val="10001"/>
                  </a:ext>
                </a:extLst>
              </a:tr>
              <a:tr h="1090271">
                <a:tc>
                  <a:txBody>
                    <a:bodyPr/>
                    <a:lstStyle/>
                    <a:p>
                      <a:pPr algn="l" rtl="0" fontAlgn="b"/>
                      <a:r>
                        <a:rPr lang="en-US" sz="1600" b="0" i="0" u="none" strike="noStrike" dirty="0">
                          <a:solidFill>
                            <a:srgbClr val="000000"/>
                          </a:solidFill>
                          <a:effectLst/>
                          <a:latin typeface="Verdana" panose="020B0604030504040204" pitchFamily="34" charset="0"/>
                        </a:rPr>
                        <a:t>Opinion</a:t>
                      </a:r>
                      <a:r>
                        <a:rPr lang="en-US" sz="1600" b="0" i="0" u="none" strike="noStrike" baseline="0" dirty="0">
                          <a:solidFill>
                            <a:srgbClr val="000000"/>
                          </a:solidFill>
                          <a:effectLst/>
                          <a:latin typeface="Verdana" panose="020B0604030504040204" pitchFamily="34" charset="0"/>
                        </a:rPr>
                        <a:t> on </a:t>
                      </a:r>
                      <a:r>
                        <a:rPr lang="en-US" sz="1600" b="0" i="0" u="none" strike="noStrike" dirty="0">
                          <a:solidFill>
                            <a:srgbClr val="000000"/>
                          </a:solidFill>
                          <a:effectLst/>
                          <a:latin typeface="Verdana" panose="020B0604030504040204" pitchFamily="34" charset="0"/>
                        </a:rPr>
                        <a:t>UAE Banks Same or Improved</a:t>
                      </a:r>
                    </a:p>
                  </a:txBody>
                  <a:tcPr marL="12700" marR="12700" marT="12700" marB="0" anchor="ctr">
                    <a:lnL>
                      <a:noFill/>
                    </a:lnL>
                    <a:lnR>
                      <a:noFill/>
                    </a:lnR>
                    <a:lnT>
                      <a:noFill/>
                    </a:lnT>
                    <a:lnB>
                      <a:noFill/>
                    </a:lnB>
                    <a:solidFill>
                      <a:srgbClr val="F2F2F2"/>
                    </a:solidFill>
                  </a:tcPr>
                </a:tc>
                <a:tc>
                  <a:txBody>
                    <a:bodyPr/>
                    <a:lstStyle/>
                    <a:p>
                      <a:pPr algn="r" fontAlgn="b"/>
                      <a:r>
                        <a:rPr lang="en-US" sz="1600" b="0" i="0" u="none" strike="noStrike" kern="1200" dirty="0">
                          <a:solidFill>
                            <a:srgbClr val="000000"/>
                          </a:solidFill>
                          <a:effectLst/>
                          <a:latin typeface="Verdana" panose="020B0604030504040204" pitchFamily="34" charset="0"/>
                          <a:ea typeface="+mn-ea"/>
                          <a:cs typeface="+mn-cs"/>
                        </a:rPr>
                        <a:t>89%</a:t>
                      </a:r>
                    </a:p>
                  </a:txBody>
                  <a:tcPr marL="8467" marR="8467" marT="8467" marB="0" anchor="ctr">
                    <a:lnL>
                      <a:noFill/>
                    </a:lnL>
                    <a:lnR>
                      <a:noFill/>
                    </a:lnR>
                    <a:lnT>
                      <a:noFill/>
                    </a:lnT>
                    <a:lnB>
                      <a:noFill/>
                    </a:lnB>
                    <a:solidFill>
                      <a:srgbClr val="F2F2F2"/>
                    </a:solidFill>
                  </a:tcPr>
                </a:tc>
                <a:tc>
                  <a:txBody>
                    <a:bodyPr/>
                    <a:lstStyle/>
                    <a:p>
                      <a:pPr algn="r" fontAlgn="b"/>
                      <a:r>
                        <a:rPr lang="en-US" sz="1600" b="0" i="0" u="none" strike="noStrike" kern="1200" dirty="0">
                          <a:solidFill>
                            <a:srgbClr val="000000"/>
                          </a:solidFill>
                          <a:effectLst/>
                          <a:latin typeface="Verdana" panose="020B0604030504040204" pitchFamily="34" charset="0"/>
                          <a:ea typeface="+mn-ea"/>
                          <a:cs typeface="+mn-cs"/>
                        </a:rPr>
                        <a:t>83%</a:t>
                      </a:r>
                    </a:p>
                  </a:txBody>
                  <a:tcPr marL="8467" marR="8467" marT="8467" marB="0" anchor="ctr">
                    <a:lnL>
                      <a:noFill/>
                    </a:lnL>
                    <a:lnR>
                      <a:noFill/>
                    </a:lnR>
                    <a:lnT>
                      <a:noFill/>
                    </a:lnT>
                    <a:lnB>
                      <a:noFill/>
                    </a:lnB>
                    <a:solidFill>
                      <a:srgbClr val="F2F2F2"/>
                    </a:solidFill>
                  </a:tcPr>
                </a:tc>
                <a:tc>
                  <a:txBody>
                    <a:bodyPr/>
                    <a:lstStyle/>
                    <a:p>
                      <a:pPr algn="r" fontAlgn="b"/>
                      <a:r>
                        <a:rPr lang="en-US" sz="1600" b="0" i="0" u="none" strike="noStrike" kern="1200" dirty="0">
                          <a:solidFill>
                            <a:srgbClr val="000000"/>
                          </a:solidFill>
                          <a:effectLst/>
                          <a:latin typeface="Verdana" panose="020B0604030504040204" pitchFamily="34" charset="0"/>
                          <a:ea typeface="+mn-ea"/>
                          <a:cs typeface="+mn-cs"/>
                        </a:rPr>
                        <a:t>84%</a:t>
                      </a:r>
                    </a:p>
                  </a:txBody>
                  <a:tcPr marL="8467" marR="8467" marT="8467" marB="0" anchor="ctr">
                    <a:lnL>
                      <a:noFill/>
                    </a:lnL>
                    <a:lnR>
                      <a:noFill/>
                    </a:lnR>
                    <a:lnT>
                      <a:noFill/>
                    </a:lnT>
                    <a:lnB>
                      <a:noFill/>
                    </a:lnB>
                    <a:solidFill>
                      <a:srgbClr val="F2F2F2"/>
                    </a:solidFill>
                  </a:tcPr>
                </a:tc>
                <a:tc>
                  <a:txBody>
                    <a:bodyPr/>
                    <a:lstStyle/>
                    <a:p>
                      <a:pPr algn="r" fontAlgn="b"/>
                      <a:r>
                        <a:rPr lang="en-US" sz="1600" b="0" i="0" u="none" strike="noStrike" kern="1200" dirty="0">
                          <a:solidFill>
                            <a:srgbClr val="000000"/>
                          </a:solidFill>
                          <a:effectLst/>
                          <a:latin typeface="Verdana" panose="020B0604030504040204" pitchFamily="34" charset="0"/>
                          <a:ea typeface="+mn-ea"/>
                          <a:cs typeface="+mn-cs"/>
                        </a:rPr>
                        <a:t>87%</a:t>
                      </a:r>
                    </a:p>
                  </a:txBody>
                  <a:tcPr marL="8467" marR="8467" marT="8467" marB="0" anchor="ctr">
                    <a:lnL>
                      <a:noFill/>
                    </a:lnL>
                    <a:lnR>
                      <a:noFill/>
                    </a:lnR>
                    <a:lnT>
                      <a:noFill/>
                    </a:lnT>
                    <a:lnB>
                      <a:noFill/>
                    </a:lnB>
                    <a:solidFill>
                      <a:srgbClr val="F2F2F2"/>
                    </a:solidFill>
                  </a:tcPr>
                </a:tc>
                <a:extLst>
                  <a:ext uri="{0D108BD9-81ED-4DB2-BD59-A6C34878D82A}">
                    <a16:rowId xmlns:a16="http://schemas.microsoft.com/office/drawing/2014/main" val="10002"/>
                  </a:ext>
                </a:extLst>
              </a:tr>
              <a:tr h="407551">
                <a:tc>
                  <a:txBody>
                    <a:bodyPr/>
                    <a:lstStyle/>
                    <a:p>
                      <a:pPr algn="l" rtl="0" fontAlgn="b"/>
                      <a:r>
                        <a:rPr lang="en-US" sz="1600" b="0" i="0" u="none" strike="noStrike" dirty="0">
                          <a:solidFill>
                            <a:srgbClr val="000000"/>
                          </a:solidFill>
                          <a:effectLst/>
                          <a:latin typeface="Verdana" panose="020B0604030504040204" pitchFamily="34" charset="0"/>
                        </a:rPr>
                        <a:t>Worsened</a:t>
                      </a:r>
                    </a:p>
                  </a:txBody>
                  <a:tcPr marL="12700" marR="12700" marT="12700" marB="0" anchor="ctr">
                    <a:lnL>
                      <a:noFill/>
                    </a:lnL>
                    <a:lnR>
                      <a:noFill/>
                    </a:lnR>
                    <a:lnT>
                      <a:noFill/>
                    </a:lnT>
                    <a:lnB>
                      <a:noFill/>
                    </a:lnB>
                    <a:noFill/>
                  </a:tcPr>
                </a:tc>
                <a:tc>
                  <a:txBody>
                    <a:bodyPr/>
                    <a:lstStyle/>
                    <a:p>
                      <a:pPr algn="ctr" rtl="0" fontAlgn="b"/>
                      <a:r>
                        <a:rPr lang="en-US" sz="1600" b="0" i="0" u="none" strike="noStrike" dirty="0">
                          <a:solidFill>
                            <a:srgbClr val="000000"/>
                          </a:solidFill>
                          <a:effectLst/>
                          <a:latin typeface="Verdana" panose="020B0604030504040204" pitchFamily="34" charset="0"/>
                        </a:rPr>
                        <a:t>8%</a:t>
                      </a:r>
                    </a:p>
                  </a:txBody>
                  <a:tcPr marL="12700" marR="12700" marT="12700" marB="0" anchor="ctr">
                    <a:lnL>
                      <a:noFill/>
                    </a:lnL>
                    <a:lnR>
                      <a:noFill/>
                    </a:lnR>
                    <a:lnT>
                      <a:noFill/>
                    </a:lnT>
                    <a:lnB>
                      <a:noFill/>
                    </a:lnB>
                    <a:noFill/>
                  </a:tcPr>
                </a:tc>
                <a:tc>
                  <a:txBody>
                    <a:bodyPr/>
                    <a:lstStyle/>
                    <a:p>
                      <a:pPr algn="ctr" rtl="0" fontAlgn="b"/>
                      <a:r>
                        <a:rPr lang="en-US" sz="1600" b="0" i="0" u="none" strike="noStrike" dirty="0">
                          <a:solidFill>
                            <a:srgbClr val="000000"/>
                          </a:solidFill>
                          <a:effectLst/>
                          <a:latin typeface="Verdana" panose="020B0604030504040204" pitchFamily="34" charset="0"/>
                        </a:rPr>
                        <a:t>13%</a:t>
                      </a:r>
                    </a:p>
                  </a:txBody>
                  <a:tcPr marL="12700" marR="12700" marT="12700" marB="0" anchor="ctr">
                    <a:lnL>
                      <a:noFill/>
                    </a:lnL>
                    <a:lnR>
                      <a:noFill/>
                    </a:lnR>
                    <a:lnT>
                      <a:noFill/>
                    </a:lnT>
                    <a:lnB>
                      <a:noFill/>
                    </a:lnB>
                    <a:noFill/>
                  </a:tcPr>
                </a:tc>
                <a:tc>
                  <a:txBody>
                    <a:bodyPr/>
                    <a:lstStyle/>
                    <a:p>
                      <a:pPr algn="ctr" rtl="0" fontAlgn="b"/>
                      <a:r>
                        <a:rPr lang="en-US" sz="1600" b="0" i="0" u="none" strike="noStrike" dirty="0">
                          <a:solidFill>
                            <a:srgbClr val="000000"/>
                          </a:solidFill>
                          <a:effectLst/>
                          <a:latin typeface="Verdana" panose="020B0604030504040204" pitchFamily="34" charset="0"/>
                        </a:rPr>
                        <a:t>13%</a:t>
                      </a:r>
                    </a:p>
                  </a:txBody>
                  <a:tcPr marL="12700" marR="12700" marT="12700" marB="0" anchor="ctr">
                    <a:lnL>
                      <a:noFill/>
                    </a:lnL>
                    <a:lnR>
                      <a:noFill/>
                    </a:lnR>
                    <a:lnT>
                      <a:noFill/>
                    </a:lnT>
                    <a:lnB>
                      <a:noFill/>
                    </a:lnB>
                    <a:noFill/>
                  </a:tcPr>
                </a:tc>
                <a:tc>
                  <a:txBody>
                    <a:bodyPr/>
                    <a:lstStyle/>
                    <a:p>
                      <a:pPr algn="ctr" rtl="0" fontAlgn="b"/>
                      <a:r>
                        <a:rPr lang="en-US" sz="1600" b="0" i="0" u="none" strike="noStrike" dirty="0">
                          <a:solidFill>
                            <a:srgbClr val="000000"/>
                          </a:solidFill>
                          <a:effectLst/>
                          <a:latin typeface="Verdana" panose="020B0604030504040204" pitchFamily="34" charset="0"/>
                        </a:rPr>
                        <a:t>13%</a:t>
                      </a:r>
                    </a:p>
                  </a:txBody>
                  <a:tcPr marL="12700" marR="12700" marT="12700" marB="0" anchor="ctr">
                    <a:lnL>
                      <a:noFill/>
                    </a:lnL>
                    <a:lnR>
                      <a:noFill/>
                    </a:lnR>
                    <a:lnT>
                      <a:noFill/>
                    </a:lnT>
                    <a:lnB>
                      <a:noFill/>
                    </a:lnB>
                    <a:noFill/>
                  </a:tcPr>
                </a:tc>
                <a:extLst>
                  <a:ext uri="{0D108BD9-81ED-4DB2-BD59-A6C34878D82A}">
                    <a16:rowId xmlns:a16="http://schemas.microsoft.com/office/drawing/2014/main" val="10004"/>
                  </a:ext>
                </a:extLst>
              </a:tr>
              <a:tr h="538010">
                <a:tc>
                  <a:txBody>
                    <a:bodyPr/>
                    <a:lstStyle/>
                    <a:p>
                      <a:pPr algn="l" rtl="0" fontAlgn="b"/>
                      <a:r>
                        <a:rPr lang="en-US" sz="1600" b="0" i="0" u="none" strike="noStrike" dirty="0">
                          <a:solidFill>
                            <a:schemeClr val="bg1">
                              <a:lumMod val="65000"/>
                            </a:schemeClr>
                          </a:solidFill>
                          <a:effectLst/>
                          <a:latin typeface="Verdana" panose="020B0604030504040204" pitchFamily="34" charset="0"/>
                        </a:rPr>
                        <a:t>Don’t Know</a:t>
                      </a:r>
                    </a:p>
                  </a:txBody>
                  <a:tcPr marL="12700" marR="12700" marT="1270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ctr" rtl="0" fontAlgn="b"/>
                      <a:r>
                        <a:rPr lang="en-US" sz="1600" b="0" i="0" u="none" strike="noStrike" dirty="0">
                          <a:solidFill>
                            <a:schemeClr val="bg1">
                              <a:lumMod val="65000"/>
                            </a:schemeClr>
                          </a:solidFill>
                          <a:effectLst/>
                          <a:latin typeface="Verdana" panose="020B0604030504040204" pitchFamily="34" charset="0"/>
                        </a:rPr>
                        <a:t>3%</a:t>
                      </a:r>
                    </a:p>
                  </a:txBody>
                  <a:tcPr marL="12700" marR="12700" marT="1270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ctr" rtl="0" fontAlgn="b"/>
                      <a:r>
                        <a:rPr lang="en-US" sz="1600" b="0" i="0" u="none" strike="noStrike" dirty="0">
                          <a:solidFill>
                            <a:schemeClr val="bg1">
                              <a:lumMod val="65000"/>
                            </a:schemeClr>
                          </a:solidFill>
                          <a:effectLst/>
                          <a:latin typeface="Verdana" panose="020B0604030504040204" pitchFamily="34" charset="0"/>
                        </a:rPr>
                        <a:t>4%</a:t>
                      </a:r>
                    </a:p>
                  </a:txBody>
                  <a:tcPr marL="12700" marR="12700" marT="1270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ctr" rtl="0" fontAlgn="b"/>
                      <a:r>
                        <a:rPr lang="en-US" sz="1600" b="0" i="0" u="none" strike="noStrike" dirty="0">
                          <a:solidFill>
                            <a:schemeClr val="bg1">
                              <a:lumMod val="65000"/>
                            </a:schemeClr>
                          </a:solidFill>
                          <a:effectLst/>
                          <a:latin typeface="Verdana" panose="020B0604030504040204" pitchFamily="34" charset="0"/>
                        </a:rPr>
                        <a:t>3%</a:t>
                      </a:r>
                    </a:p>
                  </a:txBody>
                  <a:tcPr marL="12700" marR="12700" marT="1270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ctr" rtl="0" fontAlgn="b"/>
                      <a:r>
                        <a:rPr lang="en-US" sz="1600" b="0" i="0" u="none" strike="noStrike" dirty="0">
                          <a:solidFill>
                            <a:schemeClr val="bg1">
                              <a:lumMod val="65000"/>
                            </a:schemeClr>
                          </a:solidFill>
                          <a:effectLst/>
                          <a:latin typeface="Verdana" panose="020B0604030504040204" pitchFamily="34" charset="0"/>
                        </a:rPr>
                        <a:t>1%</a:t>
                      </a:r>
                    </a:p>
                  </a:txBody>
                  <a:tcPr marL="12700" marR="12700" marT="12700" marB="0" anchor="ctr">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6" name="Rectangle 15"/>
          <p:cNvSpPr/>
          <p:nvPr/>
        </p:nvSpPr>
        <p:spPr>
          <a:xfrm>
            <a:off x="4076229" y="6163701"/>
            <a:ext cx="5711239" cy="683264"/>
          </a:xfrm>
          <a:prstGeom prst="rect">
            <a:avLst/>
          </a:prstGeom>
        </p:spPr>
        <p:txBody>
          <a:bodyPr wrap="square">
            <a:spAutoFit/>
          </a:bodyPr>
          <a:lstStyle/>
          <a:p>
            <a:pPr>
              <a:lnSpc>
                <a:spcPct val="80000"/>
              </a:lnSpc>
            </a:pPr>
            <a:r>
              <a:rPr lang="en-US" sz="800" dirty="0"/>
              <a:t>Q: Can you please tell me how your opinion of banks or the banking industry changed in the last one year, would you say it got better, worse or stayed the same over the last one year</a:t>
            </a:r>
          </a:p>
          <a:p>
            <a:pPr>
              <a:lnSpc>
                <a:spcPct val="80000"/>
              </a:lnSpc>
            </a:pPr>
            <a:r>
              <a:rPr lang="en-US" sz="800" dirty="0">
                <a:ea typeface="Times New Roman" panose="02020603050405020304" pitchFamily="18" charset="0"/>
                <a:cs typeface="Arial" panose="020B0604020202020204" pitchFamily="34" charset="0"/>
              </a:rPr>
              <a:t>Q: Would you say that banks in your home country are better, worse or about the same compared to banks in the UAE? </a:t>
            </a:r>
          </a:p>
          <a:p>
            <a:pPr>
              <a:lnSpc>
                <a:spcPct val="80000"/>
              </a:lnSpc>
            </a:pPr>
            <a:r>
              <a:rPr lang="en-US" sz="800" dirty="0"/>
              <a:t>Q: Are you likely to say something positive in future about … (mention banks in general and your own bank). </a:t>
            </a:r>
            <a:r>
              <a:rPr lang="en-US" sz="800" dirty="0">
                <a:latin typeface="Verdana" panose="020B0604030504040204" pitchFamily="34" charset="0"/>
                <a:ea typeface="Times New Roman" panose="02020603050405020304" pitchFamily="18" charset="0"/>
                <a:cs typeface="Arial" panose="020B0604020202020204" pitchFamily="34" charset="0"/>
              </a:rPr>
              <a:t>Kindly rate your opinion on a scale of 1 to 5 where 5 is very positive, 4 is somewhat positive, 3 is neutral, 2 is somewhat negative &amp; 1 is very negative.</a:t>
            </a:r>
          </a:p>
        </p:txBody>
      </p:sp>
      <p:sp>
        <p:nvSpPr>
          <p:cNvPr id="17" name="TextBox 16"/>
          <p:cNvSpPr txBox="1"/>
          <p:nvPr/>
        </p:nvSpPr>
        <p:spPr>
          <a:xfrm>
            <a:off x="2694176" y="6283656"/>
            <a:ext cx="1382053" cy="373461"/>
          </a:xfrm>
          <a:prstGeom prst="rect">
            <a:avLst/>
          </a:prstGeom>
          <a:noFill/>
        </p:spPr>
        <p:txBody>
          <a:bodyPr wrap="square" lIns="0" tIns="0" rIns="0" bIns="0" rtlCol="0" anchor="ctr">
            <a:noAutofit/>
          </a:bodyPr>
          <a:lstStyle/>
          <a:p>
            <a:r>
              <a:rPr lang="en-US" sz="1051" i="1" dirty="0">
                <a:solidFill>
                  <a:srgbClr val="333333"/>
                </a:solidFill>
              </a:rPr>
              <a:t>Base 2015: 1040</a:t>
            </a:r>
          </a:p>
          <a:p>
            <a:r>
              <a:rPr lang="en-US" sz="1051" i="1" dirty="0">
                <a:solidFill>
                  <a:srgbClr val="333333"/>
                </a:solidFill>
              </a:rPr>
              <a:t>Base 2016: 1530</a:t>
            </a:r>
          </a:p>
          <a:p>
            <a:r>
              <a:rPr lang="en-US" sz="1051" i="1" dirty="0">
                <a:solidFill>
                  <a:srgbClr val="333333"/>
                </a:solidFill>
              </a:rPr>
              <a:t>Base 2017: 1504</a:t>
            </a:r>
          </a:p>
          <a:p>
            <a:r>
              <a:rPr lang="en-US" sz="1051" i="1" dirty="0">
                <a:solidFill>
                  <a:srgbClr val="333333"/>
                </a:solidFill>
              </a:rPr>
              <a:t>Base 2018: 1515</a:t>
            </a:r>
          </a:p>
        </p:txBody>
      </p:sp>
      <p:graphicFrame>
        <p:nvGraphicFramePr>
          <p:cNvPr id="18" name="Table 17"/>
          <p:cNvGraphicFramePr>
            <a:graphicFrameLocks noGrp="1"/>
          </p:cNvGraphicFramePr>
          <p:nvPr>
            <p:extLst>
              <p:ext uri="{D42A27DB-BD31-4B8C-83A1-F6EECF244321}">
                <p14:modId xmlns:p14="http://schemas.microsoft.com/office/powerpoint/2010/main" val="153180855"/>
              </p:ext>
            </p:extLst>
          </p:nvPr>
        </p:nvGraphicFramePr>
        <p:xfrm>
          <a:off x="4452090" y="1270616"/>
          <a:ext cx="3924299" cy="2843614"/>
        </p:xfrm>
        <a:graphic>
          <a:graphicData uri="http://schemas.openxmlformats.org/drawingml/2006/table">
            <a:tbl>
              <a:tblPr bandRow="1"/>
              <a:tblGrid>
                <a:gridCol w="1406455">
                  <a:extLst>
                    <a:ext uri="{9D8B030D-6E8A-4147-A177-3AD203B41FA5}">
                      <a16:colId xmlns:a16="http://schemas.microsoft.com/office/drawing/2014/main" val="20000"/>
                    </a:ext>
                  </a:extLst>
                </a:gridCol>
                <a:gridCol w="629461">
                  <a:extLst>
                    <a:ext uri="{9D8B030D-6E8A-4147-A177-3AD203B41FA5}">
                      <a16:colId xmlns:a16="http://schemas.microsoft.com/office/drawing/2014/main" val="20001"/>
                    </a:ext>
                  </a:extLst>
                </a:gridCol>
                <a:gridCol w="629461">
                  <a:extLst>
                    <a:ext uri="{9D8B030D-6E8A-4147-A177-3AD203B41FA5}">
                      <a16:colId xmlns:a16="http://schemas.microsoft.com/office/drawing/2014/main" val="20002"/>
                    </a:ext>
                  </a:extLst>
                </a:gridCol>
                <a:gridCol w="629461">
                  <a:extLst>
                    <a:ext uri="{9D8B030D-6E8A-4147-A177-3AD203B41FA5}">
                      <a16:colId xmlns:a16="http://schemas.microsoft.com/office/drawing/2014/main" val="20003"/>
                    </a:ext>
                  </a:extLst>
                </a:gridCol>
                <a:gridCol w="629461">
                  <a:extLst>
                    <a:ext uri="{9D8B030D-6E8A-4147-A177-3AD203B41FA5}">
                      <a16:colId xmlns:a16="http://schemas.microsoft.com/office/drawing/2014/main" val="3676674251"/>
                    </a:ext>
                  </a:extLst>
                </a:gridCol>
              </a:tblGrid>
              <a:tr h="552143">
                <a:tc gridSpan="5">
                  <a:txBody>
                    <a:bodyPr/>
                    <a:lstStyle/>
                    <a:p>
                      <a:pPr marL="0" marR="0" indent="0" algn="ctr" defTabSz="771596" rtl="0" eaLnBrk="1" fontAlgn="b" latinLnBrk="0" hangingPunct="1">
                        <a:lnSpc>
                          <a:spcPct val="100000"/>
                        </a:lnSpc>
                        <a:spcBef>
                          <a:spcPts val="0"/>
                        </a:spcBef>
                        <a:spcAft>
                          <a:spcPts val="0"/>
                        </a:spcAft>
                        <a:buClrTx/>
                        <a:buSzTx/>
                        <a:buFontTx/>
                        <a:buNone/>
                        <a:tabLst/>
                        <a:defRPr/>
                      </a:pPr>
                      <a:r>
                        <a:rPr lang="en-US" sz="1600" b="0" i="0" u="none" strike="noStrike" dirty="0">
                          <a:solidFill>
                            <a:srgbClr val="FFFFFF"/>
                          </a:solidFill>
                          <a:effectLst/>
                          <a:latin typeface="Verdana" panose="020B0604030504040204" pitchFamily="34" charset="0"/>
                        </a:rPr>
                        <a:t>Home country banks vs. banks in UAE</a:t>
                      </a:r>
                    </a:p>
                  </a:txBody>
                  <a:tcPr marL="12700" marR="12700" marT="12700" marB="0" anchor="ctr">
                    <a:lnL>
                      <a:noFill/>
                    </a:lnL>
                    <a:lnR>
                      <a:noFill/>
                    </a:lnR>
                    <a:lnT>
                      <a:noFill/>
                    </a:lnT>
                    <a:lnB>
                      <a:noFill/>
                    </a:lnB>
                    <a:solidFill>
                      <a:schemeClr val="accent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indent="0" algn="ctr" defTabSz="771596" rtl="0" eaLnBrk="1" fontAlgn="b" latinLnBrk="0" hangingPunct="1">
                        <a:lnSpc>
                          <a:spcPct val="100000"/>
                        </a:lnSpc>
                        <a:spcBef>
                          <a:spcPts val="0"/>
                        </a:spcBef>
                        <a:spcAft>
                          <a:spcPts val="0"/>
                        </a:spcAft>
                        <a:buClrTx/>
                        <a:buSzTx/>
                        <a:buFontTx/>
                        <a:buNone/>
                        <a:tabLst/>
                        <a:defRPr/>
                      </a:pPr>
                      <a:endParaRPr lang="en-US" sz="1200" b="0" i="0" u="none" strike="noStrike" dirty="0">
                        <a:solidFill>
                          <a:srgbClr val="FFFFFF"/>
                        </a:solidFill>
                        <a:effectLst/>
                        <a:latin typeface="Verdana" panose="020B0604030504040204" pitchFamily="34" charset="0"/>
                      </a:endParaRPr>
                    </a:p>
                  </a:txBody>
                  <a:tcPr marL="9525" marR="9525" marT="9525" marB="0" anchor="ctr">
                    <a:lnL>
                      <a:noFill/>
                    </a:lnL>
                    <a:lnR>
                      <a:noFill/>
                    </a:lnR>
                    <a:lnT>
                      <a:noFill/>
                    </a:lnT>
                    <a:lnB>
                      <a:noFill/>
                    </a:lnB>
                    <a:solidFill>
                      <a:srgbClr val="4655A5"/>
                    </a:solidFill>
                  </a:tcPr>
                </a:tc>
                <a:extLst>
                  <a:ext uri="{0D108BD9-81ED-4DB2-BD59-A6C34878D82A}">
                    <a16:rowId xmlns:a16="http://schemas.microsoft.com/office/drawing/2014/main" val="10000"/>
                  </a:ext>
                </a:extLst>
              </a:tr>
              <a:tr h="260656">
                <a:tc>
                  <a:txBody>
                    <a:bodyPr/>
                    <a:lstStyle/>
                    <a:p>
                      <a:pPr algn="l" fontAlgn="b"/>
                      <a:endParaRPr lang="en-US" sz="1500" b="0" i="0" u="none" strike="noStrike" dirty="0">
                        <a:solidFill>
                          <a:srgbClr val="000000"/>
                        </a:solidFill>
                        <a:effectLst/>
                        <a:latin typeface="Calibri" panose="020F0502020204030204" pitchFamily="34" charset="0"/>
                      </a:endParaRPr>
                    </a:p>
                  </a:txBody>
                  <a:tcPr marL="12700" marR="12700" marT="12700" marB="0" anchor="ctr">
                    <a:lnL>
                      <a:noFill/>
                    </a:lnL>
                    <a:lnR>
                      <a:noFill/>
                    </a:lnR>
                    <a:lnT>
                      <a:noFill/>
                    </a:lnT>
                    <a:lnB>
                      <a:noFill/>
                    </a:lnB>
                  </a:tcPr>
                </a:tc>
                <a:tc>
                  <a:txBody>
                    <a:bodyPr/>
                    <a:lstStyle/>
                    <a:p>
                      <a:pPr algn="ctr" rtl="0" fontAlgn="b"/>
                      <a:r>
                        <a:rPr lang="en-US" sz="1500" b="1" i="0" u="sng" strike="noStrike">
                          <a:solidFill>
                            <a:srgbClr val="EF5205"/>
                          </a:solidFill>
                          <a:effectLst/>
                          <a:latin typeface="Verdana" panose="020B0604030504040204" pitchFamily="34" charset="0"/>
                        </a:rPr>
                        <a:t>2015</a:t>
                      </a:r>
                    </a:p>
                  </a:txBody>
                  <a:tcPr marL="12700" marR="12700" marT="12700" marB="0" anchor="ctr">
                    <a:lnL>
                      <a:noFill/>
                    </a:lnL>
                    <a:lnR>
                      <a:noFill/>
                    </a:lnR>
                    <a:lnT>
                      <a:noFill/>
                    </a:lnT>
                    <a:lnB>
                      <a:noFill/>
                    </a:lnB>
                  </a:tcPr>
                </a:tc>
                <a:tc>
                  <a:txBody>
                    <a:bodyPr/>
                    <a:lstStyle/>
                    <a:p>
                      <a:pPr algn="ctr" rtl="0" fontAlgn="b"/>
                      <a:r>
                        <a:rPr lang="en-US" sz="1500" b="1" i="0" u="sng" strike="noStrike" dirty="0">
                          <a:solidFill>
                            <a:srgbClr val="EF5205"/>
                          </a:solidFill>
                          <a:effectLst/>
                          <a:latin typeface="Verdana" panose="020B0604030504040204" pitchFamily="34" charset="0"/>
                        </a:rPr>
                        <a:t>2016</a:t>
                      </a:r>
                    </a:p>
                  </a:txBody>
                  <a:tcPr marL="12700" marR="12700" marT="12700" marB="0" anchor="ctr">
                    <a:lnL>
                      <a:noFill/>
                    </a:lnL>
                    <a:lnR>
                      <a:noFill/>
                    </a:lnR>
                    <a:lnT>
                      <a:noFill/>
                    </a:lnT>
                    <a:lnB>
                      <a:noFill/>
                    </a:lnB>
                  </a:tcPr>
                </a:tc>
                <a:tc>
                  <a:txBody>
                    <a:bodyPr/>
                    <a:lstStyle/>
                    <a:p>
                      <a:pPr algn="ctr" rtl="0" fontAlgn="b"/>
                      <a:r>
                        <a:rPr lang="en-US" sz="1500" b="1" i="0" u="sng" strike="noStrike" dirty="0">
                          <a:solidFill>
                            <a:srgbClr val="EF5205"/>
                          </a:solidFill>
                          <a:effectLst/>
                          <a:latin typeface="Verdana" panose="020B0604030504040204" pitchFamily="34" charset="0"/>
                        </a:rPr>
                        <a:t>2017</a:t>
                      </a:r>
                    </a:p>
                  </a:txBody>
                  <a:tcPr marL="12700" marR="12700" marT="12700" marB="0" anchor="ctr">
                    <a:lnL>
                      <a:noFill/>
                    </a:lnL>
                    <a:lnR>
                      <a:noFill/>
                    </a:lnR>
                    <a:lnT>
                      <a:noFill/>
                    </a:lnT>
                    <a:lnB>
                      <a:noFill/>
                    </a:lnB>
                  </a:tcPr>
                </a:tc>
                <a:tc>
                  <a:txBody>
                    <a:bodyPr/>
                    <a:lstStyle/>
                    <a:p>
                      <a:pPr algn="ctr" rtl="0" fontAlgn="b"/>
                      <a:r>
                        <a:rPr lang="en-US" sz="1500" b="1" i="0" u="sng" strike="noStrike" dirty="0">
                          <a:solidFill>
                            <a:srgbClr val="EF5205"/>
                          </a:solidFill>
                          <a:effectLst/>
                          <a:latin typeface="Verdana" panose="020B0604030504040204" pitchFamily="34" charset="0"/>
                        </a:rPr>
                        <a:t>2018</a:t>
                      </a:r>
                    </a:p>
                  </a:txBody>
                  <a:tcPr marL="12700" marR="12700" marT="12700" marB="0" anchor="ctr">
                    <a:lnL>
                      <a:noFill/>
                    </a:lnL>
                    <a:lnR>
                      <a:noFill/>
                    </a:lnR>
                    <a:lnT>
                      <a:noFill/>
                    </a:lnT>
                    <a:lnB>
                      <a:noFill/>
                    </a:lnB>
                  </a:tcPr>
                </a:tc>
                <a:extLst>
                  <a:ext uri="{0D108BD9-81ED-4DB2-BD59-A6C34878D82A}">
                    <a16:rowId xmlns:a16="http://schemas.microsoft.com/office/drawing/2014/main" val="10001"/>
                  </a:ext>
                </a:extLst>
              </a:tr>
              <a:tr h="753311">
                <a:tc>
                  <a:txBody>
                    <a:bodyPr/>
                    <a:lstStyle/>
                    <a:p>
                      <a:pPr algn="l" rtl="0" fontAlgn="b"/>
                      <a:r>
                        <a:rPr lang="en-US" sz="1500" b="0" i="0" u="none" strike="noStrike" dirty="0">
                          <a:solidFill>
                            <a:srgbClr val="000000"/>
                          </a:solidFill>
                          <a:effectLst/>
                          <a:latin typeface="Verdana" panose="020B0604030504040204" pitchFamily="34" charset="0"/>
                        </a:rPr>
                        <a:t>UAE Banks are Equally Good or Even Better</a:t>
                      </a:r>
                    </a:p>
                  </a:txBody>
                  <a:tcPr marL="12129" marR="12129" marT="12129" marB="0" anchor="ctr">
                    <a:lnL>
                      <a:noFill/>
                    </a:lnL>
                    <a:lnR>
                      <a:noFill/>
                    </a:lnR>
                    <a:lnT>
                      <a:noFill/>
                    </a:lnT>
                    <a:lnB>
                      <a:noFill/>
                    </a:lnB>
                    <a:solidFill>
                      <a:srgbClr val="F2F2F2"/>
                    </a:solidFill>
                  </a:tcPr>
                </a:tc>
                <a:tc>
                  <a:txBody>
                    <a:bodyPr/>
                    <a:lstStyle/>
                    <a:p>
                      <a:pPr algn="ctr" fontAlgn="b"/>
                      <a:r>
                        <a:rPr lang="en-US" sz="1600" b="0" i="0" u="none" strike="noStrike" kern="1200" dirty="0">
                          <a:solidFill>
                            <a:srgbClr val="000000"/>
                          </a:solidFill>
                          <a:effectLst/>
                          <a:latin typeface="Verdana" panose="020B0604030504040204" pitchFamily="34" charset="0"/>
                          <a:ea typeface="+mn-ea"/>
                          <a:cs typeface="+mn-cs"/>
                        </a:rPr>
                        <a:t>70%</a:t>
                      </a:r>
                    </a:p>
                  </a:txBody>
                  <a:tcPr marL="8467" marR="8467" marT="8467" marB="0" anchor="ctr">
                    <a:lnL>
                      <a:noFill/>
                    </a:lnL>
                    <a:lnR>
                      <a:noFill/>
                    </a:lnR>
                    <a:lnT>
                      <a:noFill/>
                    </a:lnT>
                    <a:lnB>
                      <a:noFill/>
                    </a:lnB>
                    <a:solidFill>
                      <a:srgbClr val="F2F2F2"/>
                    </a:solidFill>
                  </a:tcPr>
                </a:tc>
                <a:tc>
                  <a:txBody>
                    <a:bodyPr/>
                    <a:lstStyle/>
                    <a:p>
                      <a:pPr algn="ctr" fontAlgn="b"/>
                      <a:r>
                        <a:rPr lang="en-US" sz="1600" b="0" i="0" u="none" strike="noStrike" kern="1200" dirty="0">
                          <a:solidFill>
                            <a:srgbClr val="000000"/>
                          </a:solidFill>
                          <a:effectLst/>
                          <a:latin typeface="Verdana" panose="020B0604030504040204" pitchFamily="34" charset="0"/>
                          <a:ea typeface="+mn-ea"/>
                          <a:cs typeface="+mn-cs"/>
                        </a:rPr>
                        <a:t>64%</a:t>
                      </a:r>
                    </a:p>
                  </a:txBody>
                  <a:tcPr marL="8467" marR="8467" marT="8467" marB="0" anchor="ctr">
                    <a:lnL>
                      <a:noFill/>
                    </a:lnL>
                    <a:lnR>
                      <a:noFill/>
                    </a:lnR>
                    <a:lnT>
                      <a:noFill/>
                    </a:lnT>
                    <a:lnB>
                      <a:noFill/>
                    </a:lnB>
                    <a:solidFill>
                      <a:srgbClr val="F2F2F2"/>
                    </a:solidFill>
                  </a:tcPr>
                </a:tc>
                <a:tc>
                  <a:txBody>
                    <a:bodyPr/>
                    <a:lstStyle/>
                    <a:p>
                      <a:pPr algn="ctr" fontAlgn="b"/>
                      <a:r>
                        <a:rPr lang="en-US" sz="1600" b="0" i="0" u="none" strike="noStrike" kern="1200" dirty="0">
                          <a:solidFill>
                            <a:srgbClr val="000000"/>
                          </a:solidFill>
                          <a:effectLst/>
                          <a:latin typeface="Verdana" panose="020B0604030504040204" pitchFamily="34" charset="0"/>
                          <a:ea typeface="+mn-ea"/>
                          <a:cs typeface="+mn-cs"/>
                        </a:rPr>
                        <a:t>65%</a:t>
                      </a:r>
                    </a:p>
                  </a:txBody>
                  <a:tcPr marL="8467" marR="8467" marT="8467" marB="0" anchor="ctr">
                    <a:lnL>
                      <a:noFill/>
                    </a:lnL>
                    <a:lnR>
                      <a:noFill/>
                    </a:lnR>
                    <a:lnT>
                      <a:noFill/>
                    </a:lnT>
                    <a:lnB>
                      <a:noFill/>
                    </a:lnB>
                    <a:solidFill>
                      <a:srgbClr val="F2F2F2"/>
                    </a:solidFill>
                  </a:tcPr>
                </a:tc>
                <a:tc>
                  <a:txBody>
                    <a:bodyPr/>
                    <a:lstStyle/>
                    <a:p>
                      <a:pPr algn="ctr" fontAlgn="b"/>
                      <a:r>
                        <a:rPr lang="en-US" sz="1600" b="0" i="0" u="none" strike="noStrike" kern="1200" dirty="0">
                          <a:solidFill>
                            <a:srgbClr val="000000"/>
                          </a:solidFill>
                          <a:effectLst/>
                          <a:latin typeface="Verdana" panose="020B0604030504040204" pitchFamily="34" charset="0"/>
                          <a:ea typeface="+mn-ea"/>
                          <a:cs typeface="+mn-cs"/>
                        </a:rPr>
                        <a:t>72%</a:t>
                      </a:r>
                    </a:p>
                  </a:txBody>
                  <a:tcPr marL="8467" marR="8467" marT="8467" marB="0" anchor="ctr">
                    <a:lnL>
                      <a:noFill/>
                    </a:lnL>
                    <a:lnR>
                      <a:noFill/>
                    </a:lnR>
                    <a:lnT>
                      <a:noFill/>
                    </a:lnT>
                    <a:lnB>
                      <a:noFill/>
                    </a:lnB>
                    <a:solidFill>
                      <a:srgbClr val="F2F2F2"/>
                    </a:solidFill>
                  </a:tcPr>
                </a:tc>
                <a:extLst>
                  <a:ext uri="{0D108BD9-81ED-4DB2-BD59-A6C34878D82A}">
                    <a16:rowId xmlns:a16="http://schemas.microsoft.com/office/drawing/2014/main" val="10002"/>
                  </a:ext>
                </a:extLst>
              </a:tr>
              <a:tr h="552143">
                <a:tc>
                  <a:txBody>
                    <a:bodyPr/>
                    <a:lstStyle/>
                    <a:p>
                      <a:pPr algn="l" rtl="0" fontAlgn="b"/>
                      <a:r>
                        <a:rPr lang="en-US" sz="1500" b="0" i="0" u="none" strike="noStrike" dirty="0">
                          <a:solidFill>
                            <a:srgbClr val="000000"/>
                          </a:solidFill>
                          <a:effectLst/>
                          <a:latin typeface="Verdana" panose="020B0604030504040204" pitchFamily="34" charset="0"/>
                        </a:rPr>
                        <a:t>Home Banks are Better</a:t>
                      </a:r>
                    </a:p>
                  </a:txBody>
                  <a:tcPr marL="12129" marR="12129" marT="12129" marB="0" anchor="ctr">
                    <a:lnL>
                      <a:noFill/>
                    </a:lnL>
                    <a:lnR>
                      <a:noFill/>
                    </a:lnR>
                    <a:lnT>
                      <a:noFill/>
                    </a:lnT>
                    <a:lnB>
                      <a:noFill/>
                    </a:lnB>
                    <a:noFill/>
                  </a:tcPr>
                </a:tc>
                <a:tc>
                  <a:txBody>
                    <a:bodyPr/>
                    <a:lstStyle/>
                    <a:p>
                      <a:pPr algn="ctr" rtl="0" fontAlgn="b"/>
                      <a:r>
                        <a:rPr lang="en-US" sz="1500" b="0" i="0" u="none" strike="noStrike" dirty="0">
                          <a:solidFill>
                            <a:srgbClr val="000000"/>
                          </a:solidFill>
                          <a:effectLst/>
                          <a:latin typeface="Verdana" panose="020B0604030504040204" pitchFamily="34" charset="0"/>
                        </a:rPr>
                        <a:t>38%</a:t>
                      </a:r>
                    </a:p>
                  </a:txBody>
                  <a:tcPr marL="12129" marR="12129" marT="12129" marB="0" anchor="ctr">
                    <a:lnL>
                      <a:noFill/>
                    </a:lnL>
                    <a:lnR>
                      <a:noFill/>
                    </a:lnR>
                    <a:lnT>
                      <a:noFill/>
                    </a:lnT>
                    <a:lnB>
                      <a:noFill/>
                    </a:lnB>
                    <a:noFill/>
                  </a:tcPr>
                </a:tc>
                <a:tc>
                  <a:txBody>
                    <a:bodyPr/>
                    <a:lstStyle/>
                    <a:p>
                      <a:pPr algn="ctr" rtl="0" fontAlgn="b"/>
                      <a:r>
                        <a:rPr lang="en-US" sz="1500" b="0" i="0" u="none" strike="noStrike" dirty="0">
                          <a:solidFill>
                            <a:srgbClr val="000000"/>
                          </a:solidFill>
                          <a:effectLst/>
                          <a:latin typeface="Verdana" panose="020B0604030504040204" pitchFamily="34" charset="0"/>
                        </a:rPr>
                        <a:t>33%</a:t>
                      </a:r>
                    </a:p>
                  </a:txBody>
                  <a:tcPr marL="12129" marR="12129" marT="12129" marB="0" anchor="ctr">
                    <a:lnL>
                      <a:noFill/>
                    </a:lnL>
                    <a:lnR>
                      <a:noFill/>
                    </a:lnR>
                    <a:lnT>
                      <a:noFill/>
                    </a:lnT>
                    <a:lnB>
                      <a:noFill/>
                    </a:lnB>
                    <a:noFill/>
                  </a:tcPr>
                </a:tc>
                <a:tc>
                  <a:txBody>
                    <a:bodyPr/>
                    <a:lstStyle/>
                    <a:p>
                      <a:pPr algn="ctr" rtl="0" fontAlgn="b"/>
                      <a:r>
                        <a:rPr lang="en-US" sz="1500" b="0" i="0" u="none" strike="noStrike" dirty="0">
                          <a:solidFill>
                            <a:srgbClr val="000000"/>
                          </a:solidFill>
                          <a:effectLst/>
                          <a:latin typeface="Verdana" panose="020B0604030504040204" pitchFamily="34" charset="0"/>
                        </a:rPr>
                        <a:t>40%</a:t>
                      </a:r>
                    </a:p>
                  </a:txBody>
                  <a:tcPr marL="12129" marR="12129" marT="12129" marB="0" anchor="ctr">
                    <a:lnL>
                      <a:noFill/>
                    </a:lnL>
                    <a:lnR>
                      <a:noFill/>
                    </a:lnR>
                    <a:lnT>
                      <a:noFill/>
                    </a:lnT>
                    <a:lnB>
                      <a:noFill/>
                    </a:lnB>
                    <a:noFill/>
                  </a:tcPr>
                </a:tc>
                <a:tc>
                  <a:txBody>
                    <a:bodyPr/>
                    <a:lstStyle/>
                    <a:p>
                      <a:pPr algn="ctr" rtl="0" fontAlgn="b"/>
                      <a:r>
                        <a:rPr lang="en-US" sz="1500" b="0" i="0" u="none" strike="noStrike" dirty="0">
                          <a:solidFill>
                            <a:srgbClr val="000000"/>
                          </a:solidFill>
                          <a:effectLst/>
                          <a:latin typeface="Verdana" panose="020B0604030504040204" pitchFamily="34" charset="0"/>
                        </a:rPr>
                        <a:t>34%</a:t>
                      </a:r>
                    </a:p>
                  </a:txBody>
                  <a:tcPr marL="12129" marR="12129" marT="12129" marB="0" anchor="ctr">
                    <a:lnL>
                      <a:noFill/>
                    </a:lnL>
                    <a:lnR>
                      <a:noFill/>
                    </a:lnR>
                    <a:lnT>
                      <a:noFill/>
                    </a:lnT>
                    <a:lnB>
                      <a:noFill/>
                    </a:lnB>
                    <a:noFill/>
                  </a:tcPr>
                </a:tc>
                <a:extLst>
                  <a:ext uri="{0D108BD9-81ED-4DB2-BD59-A6C34878D82A}">
                    <a16:rowId xmlns:a16="http://schemas.microsoft.com/office/drawing/2014/main" val="10004"/>
                  </a:ext>
                </a:extLst>
              </a:tr>
              <a:tr h="552143">
                <a:tc>
                  <a:txBody>
                    <a:bodyPr/>
                    <a:lstStyle/>
                    <a:p>
                      <a:pPr algn="l" rtl="0" fontAlgn="b"/>
                      <a:r>
                        <a:rPr lang="en-US" sz="1500" b="0" i="0" u="none" strike="noStrike" dirty="0">
                          <a:solidFill>
                            <a:schemeClr val="bg1">
                              <a:lumMod val="65000"/>
                            </a:schemeClr>
                          </a:solidFill>
                          <a:effectLst/>
                          <a:latin typeface="Verdana" panose="020B0604030504040204" pitchFamily="34" charset="0"/>
                        </a:rPr>
                        <a:t>Don’t Know</a:t>
                      </a:r>
                    </a:p>
                  </a:txBody>
                  <a:tcPr marL="12129" marR="12129" marT="12129"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ctr" rtl="0" fontAlgn="b"/>
                      <a:r>
                        <a:rPr lang="en-US" sz="1500" b="0" i="0" u="none" strike="noStrike" dirty="0">
                          <a:solidFill>
                            <a:schemeClr val="bg1">
                              <a:lumMod val="65000"/>
                            </a:schemeClr>
                          </a:solidFill>
                          <a:effectLst/>
                          <a:latin typeface="Verdana" panose="020B0604030504040204" pitchFamily="34" charset="0"/>
                        </a:rPr>
                        <a:t>7%</a:t>
                      </a:r>
                    </a:p>
                  </a:txBody>
                  <a:tcPr marL="12129" marR="12129" marT="12129"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ctr" rtl="0" fontAlgn="b"/>
                      <a:r>
                        <a:rPr lang="en-US" sz="1500" b="0" i="0" u="none" strike="noStrike" dirty="0">
                          <a:solidFill>
                            <a:schemeClr val="bg1">
                              <a:lumMod val="65000"/>
                            </a:schemeClr>
                          </a:solidFill>
                          <a:effectLst/>
                          <a:latin typeface="Verdana" panose="020B0604030504040204" pitchFamily="34" charset="0"/>
                        </a:rPr>
                        <a:t>9%</a:t>
                      </a:r>
                    </a:p>
                  </a:txBody>
                  <a:tcPr marL="12129" marR="12129" marT="12129"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ctr" rtl="0" fontAlgn="b"/>
                      <a:r>
                        <a:rPr lang="en-US" sz="1500" b="0" i="0" u="none" strike="noStrike" dirty="0">
                          <a:solidFill>
                            <a:schemeClr val="bg1">
                              <a:lumMod val="65000"/>
                            </a:schemeClr>
                          </a:solidFill>
                          <a:effectLst/>
                          <a:latin typeface="Verdana" panose="020B0604030504040204" pitchFamily="34" charset="0"/>
                        </a:rPr>
                        <a:t>5%</a:t>
                      </a:r>
                    </a:p>
                  </a:txBody>
                  <a:tcPr marL="12129" marR="12129" marT="12129"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ctr" rtl="0" fontAlgn="b"/>
                      <a:r>
                        <a:rPr lang="en-US" sz="1500" b="0" i="0" u="none" strike="noStrike" dirty="0">
                          <a:solidFill>
                            <a:schemeClr val="bg1">
                              <a:lumMod val="65000"/>
                            </a:schemeClr>
                          </a:solidFill>
                          <a:effectLst/>
                          <a:latin typeface="Verdana" panose="020B0604030504040204" pitchFamily="34" charset="0"/>
                        </a:rPr>
                        <a:t>4%</a:t>
                      </a:r>
                    </a:p>
                  </a:txBody>
                  <a:tcPr marL="12129" marR="12129" marT="12129" marB="0" anchor="ctr">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1597528715"/>
              </p:ext>
            </p:extLst>
          </p:nvPr>
        </p:nvGraphicFramePr>
        <p:xfrm>
          <a:off x="8751781" y="1270615"/>
          <a:ext cx="3174585" cy="2670394"/>
        </p:xfrm>
        <a:graphic>
          <a:graphicData uri="http://schemas.openxmlformats.org/drawingml/2006/table">
            <a:tbl>
              <a:tblPr bandRow="1"/>
              <a:tblGrid>
                <a:gridCol w="1355121">
                  <a:extLst>
                    <a:ext uri="{9D8B030D-6E8A-4147-A177-3AD203B41FA5}">
                      <a16:colId xmlns:a16="http://schemas.microsoft.com/office/drawing/2014/main" val="20000"/>
                    </a:ext>
                  </a:extLst>
                </a:gridCol>
                <a:gridCol w="606488">
                  <a:extLst>
                    <a:ext uri="{9D8B030D-6E8A-4147-A177-3AD203B41FA5}">
                      <a16:colId xmlns:a16="http://schemas.microsoft.com/office/drawing/2014/main" val="20001"/>
                    </a:ext>
                  </a:extLst>
                </a:gridCol>
                <a:gridCol w="606488">
                  <a:extLst>
                    <a:ext uri="{9D8B030D-6E8A-4147-A177-3AD203B41FA5}">
                      <a16:colId xmlns:a16="http://schemas.microsoft.com/office/drawing/2014/main" val="20002"/>
                    </a:ext>
                  </a:extLst>
                </a:gridCol>
                <a:gridCol w="606488">
                  <a:extLst>
                    <a:ext uri="{9D8B030D-6E8A-4147-A177-3AD203B41FA5}">
                      <a16:colId xmlns:a16="http://schemas.microsoft.com/office/drawing/2014/main" val="1618067150"/>
                    </a:ext>
                  </a:extLst>
                </a:gridCol>
              </a:tblGrid>
              <a:tr h="563091">
                <a:tc gridSpan="4">
                  <a:txBody>
                    <a:bodyPr/>
                    <a:lstStyle/>
                    <a:p>
                      <a:pPr algn="ctr" rtl="0" fontAlgn="b"/>
                      <a:r>
                        <a:rPr lang="en-US" sz="1600" b="0" i="0" u="none" strike="noStrike" dirty="0">
                          <a:solidFill>
                            <a:srgbClr val="FFFFFF"/>
                          </a:solidFill>
                          <a:effectLst/>
                          <a:latin typeface="Verdana" panose="020B0604030504040204" pitchFamily="34" charset="0"/>
                        </a:rPr>
                        <a:t>Likely to say something positive in future (Top 3 Box)</a:t>
                      </a:r>
                    </a:p>
                  </a:txBody>
                  <a:tcPr marL="12700" marR="12700" marT="12700" marB="0" anchor="ctr">
                    <a:lnL>
                      <a:noFill/>
                    </a:lnL>
                    <a:lnR>
                      <a:noFill/>
                    </a:lnR>
                    <a:lnT>
                      <a:noFill/>
                    </a:lnT>
                    <a:lnB>
                      <a:noFill/>
                    </a:lnB>
                    <a:solidFill>
                      <a:schemeClr val="accent4"/>
                    </a:solidFill>
                  </a:tcPr>
                </a:tc>
                <a:tc hMerge="1">
                  <a:txBody>
                    <a:bodyPr/>
                    <a:lstStyle/>
                    <a:p>
                      <a:endParaRPr lang="en-US"/>
                    </a:p>
                  </a:txBody>
                  <a:tcPr/>
                </a:tc>
                <a:tc hMerge="1">
                  <a:txBody>
                    <a:bodyPr/>
                    <a:lstStyle/>
                    <a:p>
                      <a:endParaRPr lang="en-US"/>
                    </a:p>
                  </a:txBody>
                  <a:tcPr/>
                </a:tc>
                <a:tc hMerge="1">
                  <a:txBody>
                    <a:bodyPr/>
                    <a:lstStyle/>
                    <a:p>
                      <a:pPr algn="ctr" rtl="0" fontAlgn="b"/>
                      <a:endParaRPr lang="en-US" sz="1200" b="0" i="0" u="none" strike="noStrike" dirty="0">
                        <a:solidFill>
                          <a:srgbClr val="FFFFFF"/>
                        </a:solidFill>
                        <a:effectLst/>
                        <a:latin typeface="Verdana" panose="020B0604030504040204" pitchFamily="34" charset="0"/>
                      </a:endParaRPr>
                    </a:p>
                  </a:txBody>
                  <a:tcPr marL="9525" marR="9525" marT="9525" marB="0" anchor="ctr">
                    <a:lnL>
                      <a:noFill/>
                    </a:lnL>
                    <a:lnR>
                      <a:noFill/>
                    </a:lnR>
                    <a:lnT>
                      <a:noFill/>
                    </a:lnT>
                    <a:lnB>
                      <a:noFill/>
                    </a:lnB>
                    <a:solidFill>
                      <a:srgbClr val="4655A5"/>
                    </a:solidFill>
                  </a:tcPr>
                </a:tc>
                <a:extLst>
                  <a:ext uri="{0D108BD9-81ED-4DB2-BD59-A6C34878D82A}">
                    <a16:rowId xmlns:a16="http://schemas.microsoft.com/office/drawing/2014/main" val="10000"/>
                  </a:ext>
                </a:extLst>
              </a:tr>
              <a:tr h="402421">
                <a:tc>
                  <a:txBody>
                    <a:bodyPr/>
                    <a:lstStyle/>
                    <a:p>
                      <a:pPr algn="l" fontAlgn="b"/>
                      <a:endParaRPr lang="en-US" sz="1500" b="0" i="0" u="none" strike="noStrike">
                        <a:solidFill>
                          <a:srgbClr val="000000"/>
                        </a:solidFill>
                        <a:effectLst/>
                        <a:latin typeface="Calibri" panose="020F0502020204030204" pitchFamily="34" charset="0"/>
                      </a:endParaRPr>
                    </a:p>
                  </a:txBody>
                  <a:tcPr marL="12700" marR="12700" marT="12700" marB="0" anchor="ctr">
                    <a:lnL>
                      <a:noFill/>
                    </a:lnL>
                    <a:lnR>
                      <a:noFill/>
                    </a:lnR>
                    <a:lnT>
                      <a:noFill/>
                    </a:lnT>
                    <a:lnB>
                      <a:noFill/>
                    </a:lnB>
                  </a:tcPr>
                </a:tc>
                <a:tc>
                  <a:txBody>
                    <a:bodyPr/>
                    <a:lstStyle/>
                    <a:p>
                      <a:pPr algn="ctr" rtl="0" fontAlgn="b"/>
                      <a:r>
                        <a:rPr lang="en-US" sz="1500" b="1" i="0" u="sng" strike="noStrike">
                          <a:solidFill>
                            <a:srgbClr val="EF5205"/>
                          </a:solidFill>
                          <a:effectLst/>
                          <a:latin typeface="Verdana" panose="020B0604030504040204" pitchFamily="34" charset="0"/>
                        </a:rPr>
                        <a:t>2016</a:t>
                      </a:r>
                    </a:p>
                  </a:txBody>
                  <a:tcPr marL="12700" marR="12700" marT="12700" marB="0" anchor="ctr">
                    <a:lnL>
                      <a:noFill/>
                    </a:lnL>
                    <a:lnR>
                      <a:noFill/>
                    </a:lnR>
                    <a:lnT>
                      <a:noFill/>
                    </a:lnT>
                    <a:lnB>
                      <a:noFill/>
                    </a:lnB>
                  </a:tcPr>
                </a:tc>
                <a:tc>
                  <a:txBody>
                    <a:bodyPr/>
                    <a:lstStyle/>
                    <a:p>
                      <a:pPr algn="ctr" rtl="0" fontAlgn="b"/>
                      <a:r>
                        <a:rPr lang="en-US" sz="1500" b="1" i="0" u="sng" strike="noStrike" dirty="0">
                          <a:solidFill>
                            <a:srgbClr val="EF5205"/>
                          </a:solidFill>
                          <a:effectLst/>
                          <a:latin typeface="Verdana" panose="020B0604030504040204" pitchFamily="34" charset="0"/>
                        </a:rPr>
                        <a:t>2017</a:t>
                      </a:r>
                    </a:p>
                  </a:txBody>
                  <a:tcPr marL="12700" marR="12700" marT="12700" marB="0" anchor="ctr">
                    <a:lnL>
                      <a:noFill/>
                    </a:lnL>
                    <a:lnR>
                      <a:noFill/>
                    </a:lnR>
                    <a:lnT>
                      <a:noFill/>
                    </a:lnT>
                    <a:lnB>
                      <a:noFill/>
                    </a:lnB>
                  </a:tcPr>
                </a:tc>
                <a:tc>
                  <a:txBody>
                    <a:bodyPr/>
                    <a:lstStyle/>
                    <a:p>
                      <a:pPr algn="ctr" rtl="0" fontAlgn="b"/>
                      <a:r>
                        <a:rPr lang="en-US" sz="1500" b="1" i="0" u="sng" strike="noStrike" dirty="0">
                          <a:solidFill>
                            <a:srgbClr val="EF5205"/>
                          </a:solidFill>
                          <a:effectLst/>
                          <a:latin typeface="Verdana" panose="020B0604030504040204" pitchFamily="34" charset="0"/>
                        </a:rPr>
                        <a:t>2018</a:t>
                      </a:r>
                    </a:p>
                  </a:txBody>
                  <a:tcPr marL="12700" marR="12700" marT="12700" marB="0" anchor="ctr">
                    <a:lnL>
                      <a:noFill/>
                    </a:lnL>
                    <a:lnR>
                      <a:noFill/>
                    </a:lnR>
                    <a:lnT>
                      <a:noFill/>
                    </a:lnT>
                    <a:lnB>
                      <a:noFill/>
                    </a:lnB>
                  </a:tcPr>
                </a:tc>
                <a:extLst>
                  <a:ext uri="{0D108BD9-81ED-4DB2-BD59-A6C34878D82A}">
                    <a16:rowId xmlns:a16="http://schemas.microsoft.com/office/drawing/2014/main" val="10001"/>
                  </a:ext>
                </a:extLst>
              </a:tr>
              <a:tr h="852441">
                <a:tc>
                  <a:txBody>
                    <a:bodyPr/>
                    <a:lstStyle/>
                    <a:p>
                      <a:pPr algn="l" rtl="0" fontAlgn="b"/>
                      <a:r>
                        <a:rPr lang="en-US" sz="1600" b="0" i="0" u="none" strike="noStrike" dirty="0">
                          <a:solidFill>
                            <a:srgbClr val="000000"/>
                          </a:solidFill>
                          <a:effectLst/>
                          <a:latin typeface="Verdana" panose="020B0604030504040204" pitchFamily="34" charset="0"/>
                        </a:rPr>
                        <a:t>Banks in General</a:t>
                      </a:r>
                    </a:p>
                  </a:txBody>
                  <a:tcPr marL="12700" marR="12700" marT="12700" marB="0" anchor="ctr">
                    <a:lnL>
                      <a:noFill/>
                    </a:lnL>
                    <a:lnR>
                      <a:noFill/>
                    </a:lnR>
                    <a:lnT>
                      <a:noFill/>
                    </a:lnT>
                    <a:lnB>
                      <a:noFill/>
                    </a:lnB>
                    <a:solidFill>
                      <a:srgbClr val="F2F2F2"/>
                    </a:solidFill>
                  </a:tcPr>
                </a:tc>
                <a:tc>
                  <a:txBody>
                    <a:bodyPr/>
                    <a:lstStyle/>
                    <a:p>
                      <a:pPr algn="ctr" rtl="0" fontAlgn="b"/>
                      <a:r>
                        <a:rPr lang="en-US" sz="1600" b="0" i="0" u="none" strike="noStrike" dirty="0">
                          <a:solidFill>
                            <a:srgbClr val="000000"/>
                          </a:solidFill>
                          <a:effectLst/>
                          <a:latin typeface="Verdana" panose="020B0604030504040204" pitchFamily="34" charset="0"/>
                        </a:rPr>
                        <a:t>74%</a:t>
                      </a:r>
                    </a:p>
                  </a:txBody>
                  <a:tcPr marL="12700" marR="12700" marT="12700" marB="0" anchor="ctr">
                    <a:lnL>
                      <a:noFill/>
                    </a:lnL>
                    <a:lnR>
                      <a:noFill/>
                    </a:lnR>
                    <a:lnT>
                      <a:noFill/>
                    </a:lnT>
                    <a:lnB>
                      <a:noFill/>
                    </a:lnB>
                    <a:solidFill>
                      <a:srgbClr val="F2F2F2"/>
                    </a:solidFill>
                  </a:tcPr>
                </a:tc>
                <a:tc>
                  <a:txBody>
                    <a:bodyPr/>
                    <a:lstStyle/>
                    <a:p>
                      <a:pPr algn="ctr" rtl="0" fontAlgn="b"/>
                      <a:r>
                        <a:rPr lang="en-US" sz="1600" b="0" i="0" u="none" strike="noStrike" dirty="0">
                          <a:solidFill>
                            <a:srgbClr val="000000"/>
                          </a:solidFill>
                          <a:effectLst/>
                          <a:latin typeface="Verdana" panose="020B0604030504040204" pitchFamily="34" charset="0"/>
                        </a:rPr>
                        <a:t>77%</a:t>
                      </a:r>
                    </a:p>
                  </a:txBody>
                  <a:tcPr marL="12700" marR="12700" marT="12700" marB="0" anchor="ctr">
                    <a:lnL>
                      <a:noFill/>
                    </a:lnL>
                    <a:lnR>
                      <a:noFill/>
                    </a:lnR>
                    <a:lnT>
                      <a:noFill/>
                    </a:lnT>
                    <a:lnB>
                      <a:noFill/>
                    </a:lnB>
                    <a:solidFill>
                      <a:srgbClr val="F2F2F2"/>
                    </a:solidFill>
                  </a:tcPr>
                </a:tc>
                <a:tc>
                  <a:txBody>
                    <a:bodyPr/>
                    <a:lstStyle/>
                    <a:p>
                      <a:pPr algn="ctr" rtl="0" fontAlgn="b"/>
                      <a:r>
                        <a:rPr lang="en-US" sz="1600" b="0" i="0" u="none" strike="noStrike" dirty="0">
                          <a:solidFill>
                            <a:srgbClr val="000000"/>
                          </a:solidFill>
                          <a:effectLst/>
                          <a:latin typeface="Verdana" panose="020B0604030504040204" pitchFamily="34" charset="0"/>
                        </a:rPr>
                        <a:t>82%</a:t>
                      </a:r>
                    </a:p>
                  </a:txBody>
                  <a:tcPr marL="12700" marR="12700" marT="12700" marB="0" anchor="ctr">
                    <a:lnL>
                      <a:noFill/>
                    </a:lnL>
                    <a:lnR>
                      <a:noFill/>
                    </a:lnR>
                    <a:lnT>
                      <a:noFill/>
                    </a:lnT>
                    <a:lnB>
                      <a:noFill/>
                    </a:lnB>
                    <a:solidFill>
                      <a:srgbClr val="F2F2F2"/>
                    </a:solidFill>
                  </a:tcPr>
                </a:tc>
                <a:extLst>
                  <a:ext uri="{0D108BD9-81ED-4DB2-BD59-A6C34878D82A}">
                    <a16:rowId xmlns:a16="http://schemas.microsoft.com/office/drawing/2014/main" val="10002"/>
                  </a:ext>
                </a:extLst>
              </a:tr>
              <a:tr h="852441">
                <a:tc>
                  <a:txBody>
                    <a:bodyPr/>
                    <a:lstStyle/>
                    <a:p>
                      <a:pPr algn="l" rtl="0" fontAlgn="b"/>
                      <a:r>
                        <a:rPr lang="en-US" sz="1600" b="0" i="0" u="none" strike="noStrike" dirty="0">
                          <a:solidFill>
                            <a:srgbClr val="000000"/>
                          </a:solidFill>
                          <a:effectLst/>
                          <a:latin typeface="Verdana" panose="020B0604030504040204" pitchFamily="34" charset="0"/>
                        </a:rPr>
                        <a:t>Your Own Bank</a:t>
                      </a:r>
                    </a:p>
                  </a:txBody>
                  <a:tcPr marL="12700" marR="12700" marT="1270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ctr" rtl="0" fontAlgn="b"/>
                      <a:r>
                        <a:rPr lang="en-US" sz="1600" b="0" i="0" u="none" strike="noStrike" dirty="0">
                          <a:solidFill>
                            <a:srgbClr val="000000"/>
                          </a:solidFill>
                          <a:effectLst/>
                          <a:latin typeface="Verdana" panose="020B0604030504040204" pitchFamily="34" charset="0"/>
                        </a:rPr>
                        <a:t>77%</a:t>
                      </a:r>
                    </a:p>
                  </a:txBody>
                  <a:tcPr marL="12700" marR="12700" marT="1270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ctr" rtl="0" fontAlgn="b"/>
                      <a:r>
                        <a:rPr lang="en-US" sz="1600" b="0" i="0" u="none" strike="noStrike" dirty="0">
                          <a:solidFill>
                            <a:srgbClr val="000000"/>
                          </a:solidFill>
                          <a:effectLst/>
                          <a:latin typeface="Verdana" panose="020B0604030504040204" pitchFamily="34" charset="0"/>
                        </a:rPr>
                        <a:t>78%</a:t>
                      </a:r>
                    </a:p>
                  </a:txBody>
                  <a:tcPr marL="12700" marR="12700" marT="1270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ctr" rtl="0" fontAlgn="b"/>
                      <a:r>
                        <a:rPr lang="en-US" sz="1600" b="0" i="0" u="none" strike="noStrike" dirty="0">
                          <a:solidFill>
                            <a:srgbClr val="000000"/>
                          </a:solidFill>
                          <a:effectLst/>
                          <a:latin typeface="Verdana" panose="020B0604030504040204" pitchFamily="34" charset="0"/>
                        </a:rPr>
                        <a:t>82%</a:t>
                      </a:r>
                    </a:p>
                  </a:txBody>
                  <a:tcPr marL="12700" marR="12700" marT="12700" marB="0" anchor="ctr">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cxnSp>
        <p:nvCxnSpPr>
          <p:cNvPr id="21" name="Straight Arrow Connector 20"/>
          <p:cNvCxnSpPr/>
          <p:nvPr/>
        </p:nvCxnSpPr>
        <p:spPr>
          <a:xfrm>
            <a:off x="6414240" y="4121343"/>
            <a:ext cx="0" cy="36576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10369445" y="4121343"/>
            <a:ext cx="0" cy="36576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Oval 26"/>
          <p:cNvSpPr/>
          <p:nvPr/>
        </p:nvSpPr>
        <p:spPr>
          <a:xfrm>
            <a:off x="6414242" y="2301401"/>
            <a:ext cx="1962149" cy="482679"/>
          </a:xfrm>
          <a:prstGeom prst="ellipse">
            <a:avLst/>
          </a:prstGeom>
          <a:noFill/>
          <a:ln w="19050">
            <a:solidFill>
              <a:srgbClr val="00B0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733" dirty="0" err="1"/>
          </a:p>
        </p:txBody>
      </p:sp>
      <p:sp>
        <p:nvSpPr>
          <p:cNvPr id="28" name="Oval 27"/>
          <p:cNvSpPr/>
          <p:nvPr/>
        </p:nvSpPr>
        <p:spPr>
          <a:xfrm>
            <a:off x="9977665" y="2435608"/>
            <a:ext cx="2020553" cy="457200"/>
          </a:xfrm>
          <a:prstGeom prst="ellipse">
            <a:avLst/>
          </a:prstGeom>
          <a:noFill/>
          <a:ln w="19050">
            <a:solidFill>
              <a:srgbClr val="00B0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733" dirty="0" err="1"/>
          </a:p>
        </p:txBody>
      </p:sp>
      <p:sp>
        <p:nvSpPr>
          <p:cNvPr id="24" name="Oval 23">
            <a:extLst>
              <a:ext uri="{FF2B5EF4-FFF2-40B4-BE49-F238E27FC236}">
                <a16:creationId xmlns:a16="http://schemas.microsoft.com/office/drawing/2014/main" id="{5D21C341-5BE5-4530-B6EF-05AA9A8C2C68}"/>
              </a:ext>
            </a:extLst>
          </p:cNvPr>
          <p:cNvSpPr/>
          <p:nvPr/>
        </p:nvSpPr>
        <p:spPr>
          <a:xfrm>
            <a:off x="10693401" y="3269436"/>
            <a:ext cx="1327292" cy="457200"/>
          </a:xfrm>
          <a:prstGeom prst="ellipse">
            <a:avLst/>
          </a:prstGeom>
          <a:noFill/>
          <a:ln w="19050">
            <a:solidFill>
              <a:srgbClr val="00B0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733" dirty="0" err="1"/>
          </a:p>
        </p:txBody>
      </p:sp>
      <p:sp>
        <p:nvSpPr>
          <p:cNvPr id="29" name="Oval 28">
            <a:extLst>
              <a:ext uri="{FF2B5EF4-FFF2-40B4-BE49-F238E27FC236}">
                <a16:creationId xmlns:a16="http://schemas.microsoft.com/office/drawing/2014/main" id="{61A05557-7C14-4207-AD80-7B55E6E6731C}"/>
              </a:ext>
            </a:extLst>
          </p:cNvPr>
          <p:cNvSpPr/>
          <p:nvPr/>
        </p:nvSpPr>
        <p:spPr>
          <a:xfrm>
            <a:off x="2214337" y="2388848"/>
            <a:ext cx="2033124" cy="470339"/>
          </a:xfrm>
          <a:prstGeom prst="ellipse">
            <a:avLst/>
          </a:prstGeom>
          <a:noFill/>
          <a:ln w="19050">
            <a:solidFill>
              <a:srgbClr val="00B0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733" dirty="0" err="1"/>
          </a:p>
        </p:txBody>
      </p:sp>
      <p:sp>
        <p:nvSpPr>
          <p:cNvPr id="26" name="Oval 25">
            <a:extLst>
              <a:ext uri="{FF2B5EF4-FFF2-40B4-BE49-F238E27FC236}">
                <a16:creationId xmlns:a16="http://schemas.microsoft.com/office/drawing/2014/main" id="{9F1DEAFC-73C2-4920-A8BC-F417FECB78C0}"/>
              </a:ext>
            </a:extLst>
          </p:cNvPr>
          <p:cNvSpPr/>
          <p:nvPr/>
        </p:nvSpPr>
        <p:spPr>
          <a:xfrm>
            <a:off x="7035799" y="3045835"/>
            <a:ext cx="1340591" cy="482679"/>
          </a:xfrm>
          <a:prstGeom prst="ellipse">
            <a:avLst/>
          </a:prstGeom>
          <a:noFill/>
          <a:ln w="1905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733" dirty="0" err="1"/>
          </a:p>
        </p:txBody>
      </p:sp>
    </p:spTree>
    <p:extLst>
      <p:ext uri="{BB962C8B-B14F-4D97-AF65-F5344CB8AC3E}">
        <p14:creationId xmlns:p14="http://schemas.microsoft.com/office/powerpoint/2010/main" val="887332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p:custDataLst>
              <p:tags r:id="rId2"/>
            </p:custDataLs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spid="_x0000_s5135" name="think-cell Slide" r:id="rId5" imgW="270" imgH="270" progId="TCLayout.ActiveDocument.1">
                  <p:embed/>
                </p:oleObj>
              </mc:Choice>
              <mc:Fallback>
                <p:oleObj name="think-cell Slide" r:id="rId5" imgW="270" imgH="270" progId="TCLayout.ActiveDocument.1">
                  <p:embed/>
                  <p:pic>
                    <p:nvPicPr>
                      <p:cNvPr id="7" name="Object 6" hidden="1"/>
                      <p:cNvPicPr/>
                      <p:nvPr/>
                    </p:nvPicPr>
                    <p:blipFill>
                      <a:blip r:embed="rId6"/>
                      <a:stretch>
                        <a:fillRect/>
                      </a:stretch>
                    </p:blipFill>
                    <p:spPr>
                      <a:xfrm>
                        <a:off x="1589" y="1589"/>
                        <a:ext cx="1587" cy="1587"/>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64CD1ABA-447D-4500-BA88-E3D9F81EACB3}"/>
              </a:ext>
            </a:extLst>
          </p:cNvPr>
          <p:cNvSpPr/>
          <p:nvPr>
            <p:custDataLst>
              <p:tags r:id="rId3"/>
            </p:custDataLst>
          </p:nvPr>
        </p:nvSpPr>
        <p:spPr>
          <a:xfrm>
            <a:off x="0" y="0"/>
            <a:ext cx="211667" cy="211667"/>
          </a:xfrm>
          <a:prstGeom prst="rect">
            <a:avLst/>
          </a:prstGeom>
          <a:solidFill>
            <a:schemeClr val="accent3"/>
          </a:solid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t" anchorCtr="0">
            <a:noAutofit/>
          </a:bodyPr>
          <a:lstStyle/>
          <a:p>
            <a:pPr algn="ctr">
              <a:lnSpc>
                <a:spcPct val="80000"/>
              </a:lnSpc>
            </a:pPr>
            <a:endParaRPr lang="en-US" sz="2400" dirty="0" err="1">
              <a:latin typeface="Verdana" panose="020B0604030504040204" pitchFamily="34" charset="0"/>
              <a:ea typeface="+mj-ea"/>
              <a:cs typeface="+mj-cs"/>
              <a:sym typeface="Verdana" panose="020B0604030504040204" pitchFamily="34" charset="0"/>
            </a:endParaRPr>
          </a:p>
        </p:txBody>
      </p:sp>
      <p:graphicFrame>
        <p:nvGraphicFramePr>
          <p:cNvPr id="8" name="Chart 7"/>
          <p:cNvGraphicFramePr/>
          <p:nvPr>
            <p:extLst>
              <p:ext uri="{D42A27DB-BD31-4B8C-83A1-F6EECF244321}">
                <p14:modId xmlns:p14="http://schemas.microsoft.com/office/powerpoint/2010/main" val="3710291186"/>
              </p:ext>
            </p:extLst>
          </p:nvPr>
        </p:nvGraphicFramePr>
        <p:xfrm>
          <a:off x="4420732" y="1139627"/>
          <a:ext cx="2259089" cy="6080527"/>
        </p:xfrm>
        <a:graphic>
          <a:graphicData uri="http://schemas.openxmlformats.org/drawingml/2006/chart">
            <c:chart xmlns:c="http://schemas.openxmlformats.org/drawingml/2006/chart" xmlns:r="http://schemas.openxmlformats.org/officeDocument/2006/relationships" r:id="rId7"/>
          </a:graphicData>
        </a:graphic>
      </p:graphicFrame>
      <p:sp>
        <p:nvSpPr>
          <p:cNvPr id="36" name="Title 35"/>
          <p:cNvSpPr>
            <a:spLocks noGrp="1"/>
          </p:cNvSpPr>
          <p:nvPr>
            <p:ph type="title"/>
          </p:nvPr>
        </p:nvSpPr>
        <p:spPr/>
        <p:txBody>
          <a:bodyPr/>
          <a:lstStyle/>
          <a:p>
            <a:pPr>
              <a:lnSpc>
                <a:spcPct val="80000"/>
              </a:lnSpc>
            </a:pPr>
            <a:r>
              <a:rPr lang="en-US" sz="1867" dirty="0"/>
              <a:t>Overall perception of the banks has improved considerably in 2018, across all parameters. Specific areas such as </a:t>
            </a:r>
            <a:r>
              <a:rPr lang="en-US" sz="1867" dirty="0">
                <a:solidFill>
                  <a:srgbClr val="00B050"/>
                </a:solidFill>
              </a:rPr>
              <a:t>Excellent customer service</a:t>
            </a:r>
            <a:r>
              <a:rPr lang="en-US" sz="1867" dirty="0"/>
              <a:t>, </a:t>
            </a:r>
            <a:r>
              <a:rPr lang="en-US" sz="1867" dirty="0">
                <a:solidFill>
                  <a:srgbClr val="00B050"/>
                </a:solidFill>
              </a:rPr>
              <a:t>Contribution to economy </a:t>
            </a:r>
            <a:r>
              <a:rPr lang="en-US" sz="1867" dirty="0"/>
              <a:t>and </a:t>
            </a:r>
            <a:r>
              <a:rPr lang="en-US" sz="1867" dirty="0">
                <a:solidFill>
                  <a:srgbClr val="00B050"/>
                </a:solidFill>
              </a:rPr>
              <a:t>Range of products and services offered</a:t>
            </a:r>
            <a:r>
              <a:rPr lang="en-US" sz="1867" dirty="0"/>
              <a:t> have seen a significant increase in 2018</a:t>
            </a:r>
          </a:p>
        </p:txBody>
      </p:sp>
      <p:sp>
        <p:nvSpPr>
          <p:cNvPr id="19" name="Rectangle 18"/>
          <p:cNvSpPr/>
          <p:nvPr/>
        </p:nvSpPr>
        <p:spPr bwMode="ltGray">
          <a:xfrm>
            <a:off x="2694176" y="1238085"/>
            <a:ext cx="7357576" cy="333907"/>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600" dirty="0">
                <a:solidFill>
                  <a:prstClr val="white"/>
                </a:solidFill>
              </a:rPr>
              <a:t>How well the banks are performing on different parameters?</a:t>
            </a:r>
          </a:p>
        </p:txBody>
      </p:sp>
      <p:sp>
        <p:nvSpPr>
          <p:cNvPr id="20" name="TextBox 19"/>
          <p:cNvSpPr txBox="1"/>
          <p:nvPr/>
        </p:nvSpPr>
        <p:spPr>
          <a:xfrm>
            <a:off x="149359" y="1601344"/>
            <a:ext cx="1603927" cy="264232"/>
          </a:xfrm>
          <a:prstGeom prst="rect">
            <a:avLst/>
          </a:prstGeom>
          <a:noFill/>
        </p:spPr>
        <p:txBody>
          <a:bodyPr wrap="square" lIns="0" tIns="0" rIns="0" bIns="0" rtlCol="0" anchor="ctr">
            <a:noAutofit/>
          </a:bodyPr>
          <a:lstStyle/>
          <a:p>
            <a:pPr algn="ctr"/>
            <a:r>
              <a:rPr lang="en-US" sz="933" i="1" dirty="0">
                <a:solidFill>
                  <a:srgbClr val="333333"/>
                </a:solidFill>
              </a:rPr>
              <a:t>All figures in %</a:t>
            </a:r>
          </a:p>
        </p:txBody>
      </p:sp>
      <p:graphicFrame>
        <p:nvGraphicFramePr>
          <p:cNvPr id="11" name="Table 10"/>
          <p:cNvGraphicFramePr>
            <a:graphicFrameLocks noGrp="1"/>
          </p:cNvGraphicFramePr>
          <p:nvPr>
            <p:extLst/>
          </p:nvPr>
        </p:nvGraphicFramePr>
        <p:xfrm>
          <a:off x="149359" y="1883517"/>
          <a:ext cx="4372511" cy="3621356"/>
        </p:xfrm>
        <a:graphic>
          <a:graphicData uri="http://schemas.openxmlformats.org/drawingml/2006/table">
            <a:tbl>
              <a:tblPr>
                <a:tableStyleId>{5C22544A-7EE6-4342-B048-85BDC9FD1C3A}</a:tableStyleId>
              </a:tblPr>
              <a:tblGrid>
                <a:gridCol w="4372511">
                  <a:extLst>
                    <a:ext uri="{9D8B030D-6E8A-4147-A177-3AD203B41FA5}">
                      <a16:colId xmlns:a16="http://schemas.microsoft.com/office/drawing/2014/main" val="20000"/>
                    </a:ext>
                  </a:extLst>
                </a:gridCol>
              </a:tblGrid>
              <a:tr h="338045">
                <a:tc>
                  <a:txBody>
                    <a:bodyPr/>
                    <a:lstStyle/>
                    <a:p>
                      <a:pPr algn="r" fontAlgn="b"/>
                      <a:r>
                        <a:rPr lang="en-US" sz="1300" b="0" i="0" u="none" strike="noStrike" dirty="0">
                          <a:solidFill>
                            <a:srgbClr val="000000"/>
                          </a:solidFill>
                          <a:effectLst/>
                          <a:latin typeface="+mj-lt"/>
                        </a:rPr>
                        <a:t>Mobile and electronic banking</a:t>
                      </a:r>
                    </a:p>
                  </a:txBody>
                  <a:tcPr marL="9525" marR="9525" marT="9525" marB="0" anchor="ctr">
                    <a:noFill/>
                  </a:tcPr>
                </a:tc>
                <a:extLst>
                  <a:ext uri="{0D108BD9-81ED-4DB2-BD59-A6C34878D82A}">
                    <a16:rowId xmlns:a16="http://schemas.microsoft.com/office/drawing/2014/main" val="10000"/>
                  </a:ext>
                </a:extLst>
              </a:tr>
              <a:tr h="401287">
                <a:tc>
                  <a:txBody>
                    <a:bodyPr/>
                    <a:lstStyle/>
                    <a:p>
                      <a:pPr algn="r" fontAlgn="b"/>
                      <a:r>
                        <a:rPr lang="en-US" sz="1300" b="0" dirty="0">
                          <a:solidFill>
                            <a:srgbClr val="000000"/>
                          </a:solidFill>
                        </a:rPr>
                        <a:t>Has an extensive and reliable ATM network</a:t>
                      </a:r>
                    </a:p>
                  </a:txBody>
                  <a:tcPr marL="9525" marR="9525" marT="9525" marB="0" anchor="ctr">
                    <a:noFill/>
                  </a:tcPr>
                </a:tc>
                <a:extLst>
                  <a:ext uri="{0D108BD9-81ED-4DB2-BD59-A6C34878D82A}">
                    <a16:rowId xmlns:a16="http://schemas.microsoft.com/office/drawing/2014/main" val="10001"/>
                  </a:ext>
                </a:extLst>
              </a:tr>
              <a:tr h="338045">
                <a:tc>
                  <a:txBody>
                    <a:bodyPr/>
                    <a:lstStyle/>
                    <a:p>
                      <a:pPr algn="r" fontAlgn="b"/>
                      <a:r>
                        <a:rPr lang="en-US" sz="1300" b="0" i="0" u="none" strike="noStrike" dirty="0">
                          <a:solidFill>
                            <a:srgbClr val="000000"/>
                          </a:solidFill>
                          <a:effectLst/>
                          <a:latin typeface="+mj-lt"/>
                        </a:rPr>
                        <a:t>Has secure electronic and online services</a:t>
                      </a:r>
                    </a:p>
                  </a:txBody>
                  <a:tcPr marL="9525" marR="9525" marT="9525" marB="0" anchor="ctr">
                    <a:noFill/>
                  </a:tcPr>
                </a:tc>
                <a:extLst>
                  <a:ext uri="{0D108BD9-81ED-4DB2-BD59-A6C34878D82A}">
                    <a16:rowId xmlns:a16="http://schemas.microsoft.com/office/drawing/2014/main" val="10002"/>
                  </a:ext>
                </a:extLst>
              </a:tr>
              <a:tr h="338045">
                <a:tc>
                  <a:txBody>
                    <a:bodyPr/>
                    <a:lstStyle/>
                    <a:p>
                      <a:pPr algn="r" fontAlgn="b"/>
                      <a:r>
                        <a:rPr lang="en-US" sz="1300" b="0" i="0" u="none" strike="noStrike" dirty="0">
                          <a:solidFill>
                            <a:srgbClr val="000000"/>
                          </a:solidFill>
                          <a:effectLst/>
                          <a:latin typeface="+mj-lt"/>
                        </a:rPr>
                        <a:t>Reliable online banking</a:t>
                      </a:r>
                    </a:p>
                  </a:txBody>
                  <a:tcPr marL="9525" marR="9525" marT="9525" marB="0" anchor="ctr">
                    <a:noFill/>
                  </a:tcPr>
                </a:tc>
                <a:extLst>
                  <a:ext uri="{0D108BD9-81ED-4DB2-BD59-A6C34878D82A}">
                    <a16:rowId xmlns:a16="http://schemas.microsoft.com/office/drawing/2014/main" val="3724421165"/>
                  </a:ext>
                </a:extLst>
              </a:tr>
              <a:tr h="338045">
                <a:tc>
                  <a:txBody>
                    <a:bodyPr/>
                    <a:lstStyle/>
                    <a:p>
                      <a:pPr algn="r" fontAlgn="b"/>
                      <a:r>
                        <a:rPr lang="en-US" sz="1300" b="0" i="0" u="none" strike="noStrike" dirty="0">
                          <a:solidFill>
                            <a:srgbClr val="000000"/>
                          </a:solidFill>
                          <a:effectLst/>
                          <a:latin typeface="+mj-lt"/>
                        </a:rPr>
                        <a:t>Large branch network</a:t>
                      </a:r>
                    </a:p>
                  </a:txBody>
                  <a:tcPr marL="9525" marR="9525" marT="9525" marB="0" anchor="ctr">
                    <a:noFill/>
                  </a:tcPr>
                </a:tc>
                <a:extLst>
                  <a:ext uri="{0D108BD9-81ED-4DB2-BD59-A6C34878D82A}">
                    <a16:rowId xmlns:a16="http://schemas.microsoft.com/office/drawing/2014/main" val="10004"/>
                  </a:ext>
                </a:extLst>
              </a:tr>
              <a:tr h="338045">
                <a:tc>
                  <a:txBody>
                    <a:bodyPr/>
                    <a:lstStyle/>
                    <a:p>
                      <a:pPr algn="r" fontAlgn="b"/>
                      <a:r>
                        <a:rPr lang="en-US" sz="1300" b="0" i="0" u="none" strike="noStrike" dirty="0">
                          <a:solidFill>
                            <a:srgbClr val="000000"/>
                          </a:solidFill>
                          <a:effectLst/>
                          <a:latin typeface="+mj-lt"/>
                        </a:rPr>
                        <a:t>Communicates using customer-friendly language</a:t>
                      </a:r>
                    </a:p>
                  </a:txBody>
                  <a:tcPr marL="9525" marR="9525" marT="9525" marB="0" anchor="ctr">
                    <a:noFill/>
                  </a:tcPr>
                </a:tc>
                <a:extLst>
                  <a:ext uri="{0D108BD9-81ED-4DB2-BD59-A6C34878D82A}">
                    <a16:rowId xmlns:a16="http://schemas.microsoft.com/office/drawing/2014/main" val="10005"/>
                  </a:ext>
                </a:extLst>
              </a:tr>
              <a:tr h="338045">
                <a:tc>
                  <a:txBody>
                    <a:bodyPr/>
                    <a:lstStyle/>
                    <a:p>
                      <a:pPr algn="r" fontAlgn="b"/>
                      <a:r>
                        <a:rPr lang="en-US" sz="1300" b="0" i="0" u="none" strike="noStrike" dirty="0">
                          <a:solidFill>
                            <a:srgbClr val="000000"/>
                          </a:solidFill>
                          <a:effectLst/>
                          <a:latin typeface="+mj-lt"/>
                        </a:rPr>
                        <a:t>Financially strong and stable</a:t>
                      </a:r>
                    </a:p>
                  </a:txBody>
                  <a:tcPr marL="9525" marR="9525" marT="9525" marB="0" anchor="ctr">
                    <a:noFill/>
                  </a:tcPr>
                </a:tc>
                <a:extLst>
                  <a:ext uri="{0D108BD9-81ED-4DB2-BD59-A6C34878D82A}">
                    <a16:rowId xmlns:a16="http://schemas.microsoft.com/office/drawing/2014/main" val="10006"/>
                  </a:ext>
                </a:extLst>
              </a:tr>
              <a:tr h="426877">
                <a:tc>
                  <a:txBody>
                    <a:bodyPr/>
                    <a:lstStyle/>
                    <a:p>
                      <a:pPr algn="r" fontAlgn="b"/>
                      <a:r>
                        <a:rPr lang="en-US" sz="1300" b="0" i="0" u="none" strike="noStrike" dirty="0">
                          <a:solidFill>
                            <a:srgbClr val="000000"/>
                          </a:solidFill>
                          <a:effectLst/>
                          <a:latin typeface="+mj-lt"/>
                        </a:rPr>
                        <a:t>Makes a significant contribution to the economic development of the country</a:t>
                      </a:r>
                    </a:p>
                  </a:txBody>
                  <a:tcPr marL="9525" marR="9525" marT="9525" marB="0" anchor="ctr">
                    <a:noFill/>
                  </a:tcPr>
                </a:tc>
                <a:extLst>
                  <a:ext uri="{0D108BD9-81ED-4DB2-BD59-A6C34878D82A}">
                    <a16:rowId xmlns:a16="http://schemas.microsoft.com/office/drawing/2014/main" val="10007"/>
                  </a:ext>
                </a:extLst>
              </a:tr>
              <a:tr h="338045">
                <a:tc>
                  <a:txBody>
                    <a:bodyPr/>
                    <a:lstStyle/>
                    <a:p>
                      <a:pPr algn="r" fontAlgn="b"/>
                      <a:r>
                        <a:rPr lang="en-US" sz="1300" b="0" i="0" u="none" strike="noStrike" dirty="0">
                          <a:solidFill>
                            <a:srgbClr val="000000"/>
                          </a:solidFill>
                          <a:effectLst/>
                          <a:latin typeface="+mj-lt"/>
                        </a:rPr>
                        <a:t>Provides excellent customer service</a:t>
                      </a:r>
                    </a:p>
                  </a:txBody>
                  <a:tcPr marL="9525" marR="9525" marT="9525" marB="0" anchor="ctr">
                    <a:noFill/>
                  </a:tcPr>
                </a:tc>
                <a:extLst>
                  <a:ext uri="{0D108BD9-81ED-4DB2-BD59-A6C34878D82A}">
                    <a16:rowId xmlns:a16="http://schemas.microsoft.com/office/drawing/2014/main" val="10008"/>
                  </a:ext>
                </a:extLst>
              </a:tr>
              <a:tr h="426877">
                <a:tc>
                  <a:txBody>
                    <a:bodyPr/>
                    <a:lstStyle/>
                    <a:p>
                      <a:pPr algn="r" fontAlgn="b"/>
                      <a:r>
                        <a:rPr lang="en-US" sz="1300" b="0" i="0" u="none" strike="noStrike" dirty="0">
                          <a:solidFill>
                            <a:srgbClr val="000000"/>
                          </a:solidFill>
                          <a:effectLst/>
                          <a:latin typeface="+mj-lt"/>
                        </a:rPr>
                        <a:t>Offers a wide and diverse range of products and services</a:t>
                      </a:r>
                    </a:p>
                  </a:txBody>
                  <a:tcPr marL="9525" marR="9525" marT="9525" marB="0" anchor="ctr">
                    <a:noFill/>
                  </a:tcPr>
                </a:tc>
                <a:extLst>
                  <a:ext uri="{0D108BD9-81ED-4DB2-BD59-A6C34878D82A}">
                    <a16:rowId xmlns:a16="http://schemas.microsoft.com/office/drawing/2014/main" val="10009"/>
                  </a:ext>
                </a:extLst>
              </a:tr>
            </a:tbl>
          </a:graphicData>
        </a:graphic>
      </p:graphicFrame>
      <p:graphicFrame>
        <p:nvGraphicFramePr>
          <p:cNvPr id="16" name="Chart 15"/>
          <p:cNvGraphicFramePr/>
          <p:nvPr>
            <p:extLst>
              <p:ext uri="{D42A27DB-BD31-4B8C-83A1-F6EECF244321}">
                <p14:modId xmlns:p14="http://schemas.microsoft.com/office/powerpoint/2010/main" val="3337274075"/>
              </p:ext>
            </p:extLst>
          </p:nvPr>
        </p:nvGraphicFramePr>
        <p:xfrm>
          <a:off x="6192451" y="1146134"/>
          <a:ext cx="2140509" cy="6080527"/>
        </p:xfrm>
        <a:graphic>
          <a:graphicData uri="http://schemas.openxmlformats.org/drawingml/2006/chart">
            <c:chart xmlns:c="http://schemas.openxmlformats.org/drawingml/2006/chart" xmlns:r="http://schemas.openxmlformats.org/officeDocument/2006/relationships" r:id="rId8"/>
          </a:graphicData>
        </a:graphic>
      </p:graphicFrame>
      <p:sp>
        <p:nvSpPr>
          <p:cNvPr id="17" name="Rectangle 16"/>
          <p:cNvSpPr/>
          <p:nvPr/>
        </p:nvSpPr>
        <p:spPr>
          <a:xfrm>
            <a:off x="5061793" y="1691265"/>
            <a:ext cx="811440" cy="223716"/>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ct val="80000"/>
              </a:lnSpc>
            </a:pPr>
            <a:r>
              <a:rPr lang="en-US" sz="1067" dirty="0">
                <a:latin typeface="+mj-lt"/>
              </a:rPr>
              <a:t>Year 2015</a:t>
            </a:r>
          </a:p>
        </p:txBody>
      </p:sp>
      <p:sp>
        <p:nvSpPr>
          <p:cNvPr id="21" name="Rectangle 20"/>
          <p:cNvSpPr/>
          <p:nvPr/>
        </p:nvSpPr>
        <p:spPr>
          <a:xfrm>
            <a:off x="6752100" y="1661531"/>
            <a:ext cx="811440" cy="223716"/>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ct val="80000"/>
              </a:lnSpc>
            </a:pPr>
            <a:r>
              <a:rPr lang="en-US" sz="1067" dirty="0">
                <a:latin typeface="+mj-lt"/>
              </a:rPr>
              <a:t>Year 2016</a:t>
            </a:r>
          </a:p>
        </p:txBody>
      </p:sp>
      <p:sp>
        <p:nvSpPr>
          <p:cNvPr id="4" name="Rectangle 3"/>
          <p:cNvSpPr/>
          <p:nvPr/>
        </p:nvSpPr>
        <p:spPr>
          <a:xfrm>
            <a:off x="4601462" y="1954510"/>
            <a:ext cx="1587294" cy="256545"/>
          </a:xfrm>
          <a:prstGeom prst="rect">
            <a:avLst/>
          </a:prstGeom>
        </p:spPr>
        <p:txBody>
          <a:bodyPr wrap="none">
            <a:spAutoFit/>
          </a:bodyPr>
          <a:lstStyle/>
          <a:p>
            <a:r>
              <a:rPr lang="en-US" sz="1067" dirty="0">
                <a:solidFill>
                  <a:schemeClr val="bg1">
                    <a:lumMod val="65000"/>
                  </a:schemeClr>
                </a:solidFill>
                <a:latin typeface="+mj-lt"/>
              </a:rPr>
              <a:t>Not asked in year 2015</a:t>
            </a:r>
          </a:p>
        </p:txBody>
      </p:sp>
      <p:graphicFrame>
        <p:nvGraphicFramePr>
          <p:cNvPr id="22" name="Chart 21"/>
          <p:cNvGraphicFramePr/>
          <p:nvPr>
            <p:extLst>
              <p:ext uri="{D42A27DB-BD31-4B8C-83A1-F6EECF244321}">
                <p14:modId xmlns:p14="http://schemas.microsoft.com/office/powerpoint/2010/main" val="2252921988"/>
              </p:ext>
            </p:extLst>
          </p:nvPr>
        </p:nvGraphicFramePr>
        <p:xfrm>
          <a:off x="7851110" y="1148547"/>
          <a:ext cx="2143849" cy="6080527"/>
        </p:xfrm>
        <a:graphic>
          <a:graphicData uri="http://schemas.openxmlformats.org/drawingml/2006/chart">
            <c:chart xmlns:c="http://schemas.openxmlformats.org/drawingml/2006/chart" xmlns:r="http://schemas.openxmlformats.org/officeDocument/2006/relationships" r:id="rId9"/>
          </a:graphicData>
        </a:graphic>
      </p:graphicFrame>
      <p:sp>
        <p:nvSpPr>
          <p:cNvPr id="24" name="Rectangle 23"/>
          <p:cNvSpPr/>
          <p:nvPr/>
        </p:nvSpPr>
        <p:spPr>
          <a:xfrm>
            <a:off x="8381116" y="1661529"/>
            <a:ext cx="811440" cy="223716"/>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ct val="80000"/>
              </a:lnSpc>
            </a:pPr>
            <a:r>
              <a:rPr lang="en-US" sz="1067" dirty="0">
                <a:latin typeface="+mj-lt"/>
              </a:rPr>
              <a:t>Year 2017</a:t>
            </a:r>
          </a:p>
        </p:txBody>
      </p:sp>
      <p:sp>
        <p:nvSpPr>
          <p:cNvPr id="13" name="Rectangle 12"/>
          <p:cNvSpPr/>
          <p:nvPr/>
        </p:nvSpPr>
        <p:spPr>
          <a:xfrm>
            <a:off x="6995677" y="5629657"/>
            <a:ext cx="2185214" cy="223716"/>
          </a:xfrm>
          <a:prstGeom prst="rect">
            <a:avLst/>
          </a:prstGeom>
        </p:spPr>
        <p:txBody>
          <a:bodyPr wrap="none">
            <a:spAutoFit/>
          </a:bodyPr>
          <a:lstStyle/>
          <a:p>
            <a:pPr algn="ctr">
              <a:lnSpc>
                <a:spcPct val="80000"/>
              </a:lnSpc>
            </a:pPr>
            <a:r>
              <a:rPr lang="en-US" sz="1067" dirty="0">
                <a:latin typeface="+mj-lt"/>
              </a:rPr>
              <a:t>Performing Well (Rated 7, 8 or 9)</a:t>
            </a:r>
          </a:p>
        </p:txBody>
      </p:sp>
      <p:sp>
        <p:nvSpPr>
          <p:cNvPr id="2" name="Rectangle 1"/>
          <p:cNvSpPr/>
          <p:nvPr/>
        </p:nvSpPr>
        <p:spPr>
          <a:xfrm>
            <a:off x="6525404" y="5670490"/>
            <a:ext cx="139581" cy="136119"/>
          </a:xfrm>
          <a:prstGeom prst="rect">
            <a:avLst/>
          </a:prstGeom>
          <a:solidFill>
            <a:schemeClr val="accent5">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5" name="Rectangle 24"/>
          <p:cNvSpPr/>
          <p:nvPr/>
        </p:nvSpPr>
        <p:spPr>
          <a:xfrm>
            <a:off x="4076229" y="6128425"/>
            <a:ext cx="5864455" cy="749244"/>
          </a:xfrm>
          <a:prstGeom prst="rect">
            <a:avLst/>
          </a:prstGeom>
        </p:spPr>
        <p:txBody>
          <a:bodyPr wrap="square">
            <a:spAutoFit/>
          </a:bodyPr>
          <a:lstStyle/>
          <a:p>
            <a:pPr>
              <a:lnSpc>
                <a:spcPct val="80000"/>
              </a:lnSpc>
              <a:tabLst>
                <a:tab pos="600272" algn="r"/>
                <a:tab pos="720495" algn="l"/>
              </a:tabLst>
            </a:pPr>
            <a:r>
              <a:rPr lang="en-US" sz="1067" dirty="0">
                <a:latin typeface="Verdana" panose="020B0604030504040204" pitchFamily="34" charset="0"/>
                <a:ea typeface="Times New Roman" panose="02020603050405020304" pitchFamily="18" charset="0"/>
                <a:cs typeface="Arial" panose="020B0604020202020204" pitchFamily="34" charset="0"/>
              </a:rPr>
              <a:t>Q: Based on your own experience or perceptions, please indicate how well you think banks in the UAE perform on each of the following dimensions using a scale of 1 to 9,where 1 means you think “banks perform very poorly” and 9 means you think  “banks perform extremely well”</a:t>
            </a:r>
          </a:p>
          <a:p>
            <a:pPr>
              <a:lnSpc>
                <a:spcPct val="80000"/>
              </a:lnSpc>
              <a:tabLst>
                <a:tab pos="600272" algn="r"/>
                <a:tab pos="720495" algn="l"/>
              </a:tabLst>
            </a:pPr>
            <a:r>
              <a:rPr lang="en-US" sz="1067" dirty="0">
                <a:latin typeface="Verdana" panose="020B0604030504040204" pitchFamily="34" charset="0"/>
                <a:ea typeface="Times New Roman" panose="02020603050405020304" pitchFamily="18" charset="0"/>
                <a:cs typeface="Arial" panose="020B0604020202020204" pitchFamily="34" charset="0"/>
              </a:rPr>
              <a:t>Performing Well = % rated 7, 8 or 9.</a:t>
            </a:r>
          </a:p>
        </p:txBody>
      </p:sp>
      <p:sp>
        <p:nvSpPr>
          <p:cNvPr id="26" name="TextBox 25"/>
          <p:cNvSpPr txBox="1"/>
          <p:nvPr/>
        </p:nvSpPr>
        <p:spPr>
          <a:xfrm>
            <a:off x="2694176" y="6323064"/>
            <a:ext cx="1382053" cy="373461"/>
          </a:xfrm>
          <a:prstGeom prst="rect">
            <a:avLst/>
          </a:prstGeom>
          <a:noFill/>
        </p:spPr>
        <p:txBody>
          <a:bodyPr wrap="square" lIns="0" tIns="0" rIns="0" bIns="0" rtlCol="0" anchor="ctr">
            <a:noAutofit/>
          </a:bodyPr>
          <a:lstStyle/>
          <a:p>
            <a:r>
              <a:rPr lang="en-US" sz="1051" i="1" dirty="0">
                <a:solidFill>
                  <a:srgbClr val="333333"/>
                </a:solidFill>
              </a:rPr>
              <a:t>Base 2015: 1040</a:t>
            </a:r>
          </a:p>
          <a:p>
            <a:r>
              <a:rPr lang="en-US" sz="1051" i="1" dirty="0">
                <a:solidFill>
                  <a:srgbClr val="333333"/>
                </a:solidFill>
              </a:rPr>
              <a:t>Base 2016: 1530</a:t>
            </a:r>
          </a:p>
          <a:p>
            <a:r>
              <a:rPr lang="en-US" sz="1051" i="1" dirty="0">
                <a:solidFill>
                  <a:srgbClr val="333333"/>
                </a:solidFill>
              </a:rPr>
              <a:t>Base 2017: 1504</a:t>
            </a:r>
          </a:p>
          <a:p>
            <a:r>
              <a:rPr lang="en-US" sz="1051" i="1" dirty="0">
                <a:solidFill>
                  <a:srgbClr val="333333"/>
                </a:solidFill>
              </a:rPr>
              <a:t>Base 2018: 1515</a:t>
            </a:r>
          </a:p>
        </p:txBody>
      </p:sp>
      <p:sp>
        <p:nvSpPr>
          <p:cNvPr id="9" name="Slide Number Placeholder 8"/>
          <p:cNvSpPr>
            <a:spLocks noGrp="1"/>
          </p:cNvSpPr>
          <p:nvPr>
            <p:ph type="sldNum" sz="quarter" idx="10"/>
          </p:nvPr>
        </p:nvSpPr>
        <p:spPr/>
        <p:txBody>
          <a:bodyPr/>
          <a:lstStyle/>
          <a:p>
            <a:fld id="{9784CBA3-D598-4B1F-BAA3-EE14B5154290}" type="slidenum">
              <a:rPr lang="en-AU" smtClean="0"/>
              <a:pPr/>
              <a:t>9</a:t>
            </a:fld>
            <a:endParaRPr lang="en-AU" dirty="0"/>
          </a:p>
        </p:txBody>
      </p:sp>
      <p:graphicFrame>
        <p:nvGraphicFramePr>
          <p:cNvPr id="23" name="Chart 22">
            <a:extLst>
              <a:ext uri="{FF2B5EF4-FFF2-40B4-BE49-F238E27FC236}">
                <a16:creationId xmlns:a16="http://schemas.microsoft.com/office/drawing/2014/main" id="{8BB599E4-A787-4E43-AA4D-1AFBE8C7735A}"/>
              </a:ext>
            </a:extLst>
          </p:cNvPr>
          <p:cNvGraphicFramePr/>
          <p:nvPr>
            <p:extLst>
              <p:ext uri="{D42A27DB-BD31-4B8C-83A1-F6EECF244321}">
                <p14:modId xmlns:p14="http://schemas.microsoft.com/office/powerpoint/2010/main" val="1269289975"/>
              </p:ext>
            </p:extLst>
          </p:nvPr>
        </p:nvGraphicFramePr>
        <p:xfrm>
          <a:off x="9420156" y="1148547"/>
          <a:ext cx="2143849" cy="6080527"/>
        </p:xfrm>
        <a:graphic>
          <a:graphicData uri="http://schemas.openxmlformats.org/drawingml/2006/chart">
            <c:chart xmlns:c="http://schemas.openxmlformats.org/drawingml/2006/chart" xmlns:r="http://schemas.openxmlformats.org/officeDocument/2006/relationships" r:id="rId10"/>
          </a:graphicData>
        </a:graphic>
      </p:graphicFrame>
      <p:sp>
        <p:nvSpPr>
          <p:cNvPr id="27" name="Rectangle 26">
            <a:extLst>
              <a:ext uri="{FF2B5EF4-FFF2-40B4-BE49-F238E27FC236}">
                <a16:creationId xmlns:a16="http://schemas.microsoft.com/office/drawing/2014/main" id="{45B4A408-EBD1-4ACA-9427-F57AEADA3867}"/>
              </a:ext>
            </a:extLst>
          </p:cNvPr>
          <p:cNvSpPr/>
          <p:nvPr/>
        </p:nvSpPr>
        <p:spPr>
          <a:xfrm>
            <a:off x="9950161" y="1661529"/>
            <a:ext cx="811440" cy="223716"/>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ct val="80000"/>
              </a:lnSpc>
            </a:pPr>
            <a:r>
              <a:rPr lang="en-US" sz="1067" dirty="0">
                <a:latin typeface="+mj-lt"/>
              </a:rPr>
              <a:t>Year 2018</a:t>
            </a:r>
          </a:p>
        </p:txBody>
      </p:sp>
      <p:sp>
        <p:nvSpPr>
          <p:cNvPr id="5" name="TextBox 4">
            <a:extLst>
              <a:ext uri="{FF2B5EF4-FFF2-40B4-BE49-F238E27FC236}">
                <a16:creationId xmlns:a16="http://schemas.microsoft.com/office/drawing/2014/main" id="{5A52BCDD-C287-4A7C-9EE3-E98E41456A25}"/>
              </a:ext>
            </a:extLst>
          </p:cNvPr>
          <p:cNvSpPr txBox="1"/>
          <p:nvPr/>
        </p:nvSpPr>
        <p:spPr>
          <a:xfrm>
            <a:off x="11406149" y="1945694"/>
            <a:ext cx="558472" cy="297454"/>
          </a:xfrm>
          <a:prstGeom prst="rect">
            <a:avLst/>
          </a:prstGeom>
          <a:noFill/>
        </p:spPr>
        <p:txBody>
          <a:bodyPr wrap="square" rtlCol="0">
            <a:spAutoFit/>
          </a:bodyPr>
          <a:lstStyle/>
          <a:p>
            <a:r>
              <a:rPr lang="en-US" sz="1333" dirty="0">
                <a:solidFill>
                  <a:srgbClr val="333333"/>
                </a:solidFill>
              </a:rPr>
              <a:t>+4</a:t>
            </a:r>
          </a:p>
        </p:txBody>
      </p:sp>
      <p:sp>
        <p:nvSpPr>
          <p:cNvPr id="28" name="TextBox 27">
            <a:extLst>
              <a:ext uri="{FF2B5EF4-FFF2-40B4-BE49-F238E27FC236}">
                <a16:creationId xmlns:a16="http://schemas.microsoft.com/office/drawing/2014/main" id="{483E0CF3-286E-42A1-BC3C-CF481C331ADA}"/>
              </a:ext>
            </a:extLst>
          </p:cNvPr>
          <p:cNvSpPr txBox="1"/>
          <p:nvPr/>
        </p:nvSpPr>
        <p:spPr>
          <a:xfrm>
            <a:off x="11406149" y="2294507"/>
            <a:ext cx="558472" cy="297454"/>
          </a:xfrm>
          <a:prstGeom prst="rect">
            <a:avLst/>
          </a:prstGeom>
          <a:noFill/>
        </p:spPr>
        <p:txBody>
          <a:bodyPr wrap="square" rtlCol="0">
            <a:spAutoFit/>
          </a:bodyPr>
          <a:lstStyle/>
          <a:p>
            <a:r>
              <a:rPr lang="en-US" sz="1333" dirty="0">
                <a:solidFill>
                  <a:srgbClr val="333333"/>
                </a:solidFill>
              </a:rPr>
              <a:t>+4</a:t>
            </a:r>
          </a:p>
        </p:txBody>
      </p:sp>
      <p:sp>
        <p:nvSpPr>
          <p:cNvPr id="29" name="TextBox 28">
            <a:extLst>
              <a:ext uri="{FF2B5EF4-FFF2-40B4-BE49-F238E27FC236}">
                <a16:creationId xmlns:a16="http://schemas.microsoft.com/office/drawing/2014/main" id="{CDEF284E-0F23-4200-9787-92FA3242FCEC}"/>
              </a:ext>
            </a:extLst>
          </p:cNvPr>
          <p:cNvSpPr txBox="1"/>
          <p:nvPr/>
        </p:nvSpPr>
        <p:spPr>
          <a:xfrm>
            <a:off x="11406149" y="2643320"/>
            <a:ext cx="558472" cy="297454"/>
          </a:xfrm>
          <a:prstGeom prst="rect">
            <a:avLst/>
          </a:prstGeom>
          <a:noFill/>
        </p:spPr>
        <p:txBody>
          <a:bodyPr wrap="square" rtlCol="0">
            <a:spAutoFit/>
          </a:bodyPr>
          <a:lstStyle/>
          <a:p>
            <a:r>
              <a:rPr lang="en-US" sz="1333" dirty="0">
                <a:solidFill>
                  <a:srgbClr val="333333"/>
                </a:solidFill>
              </a:rPr>
              <a:t>+4</a:t>
            </a:r>
          </a:p>
        </p:txBody>
      </p:sp>
      <p:sp>
        <p:nvSpPr>
          <p:cNvPr id="30" name="TextBox 29">
            <a:extLst>
              <a:ext uri="{FF2B5EF4-FFF2-40B4-BE49-F238E27FC236}">
                <a16:creationId xmlns:a16="http://schemas.microsoft.com/office/drawing/2014/main" id="{00C62A83-4A51-474F-A6B7-518B89634FD0}"/>
              </a:ext>
            </a:extLst>
          </p:cNvPr>
          <p:cNvSpPr txBox="1"/>
          <p:nvPr/>
        </p:nvSpPr>
        <p:spPr>
          <a:xfrm>
            <a:off x="11406149" y="2992134"/>
            <a:ext cx="558472" cy="297454"/>
          </a:xfrm>
          <a:prstGeom prst="rect">
            <a:avLst/>
          </a:prstGeom>
          <a:noFill/>
        </p:spPr>
        <p:txBody>
          <a:bodyPr wrap="square" rtlCol="0">
            <a:spAutoFit/>
          </a:bodyPr>
          <a:lstStyle/>
          <a:p>
            <a:r>
              <a:rPr lang="en-US" sz="1333" dirty="0">
                <a:solidFill>
                  <a:srgbClr val="333333"/>
                </a:solidFill>
              </a:rPr>
              <a:t>+4</a:t>
            </a:r>
          </a:p>
        </p:txBody>
      </p:sp>
      <p:sp>
        <p:nvSpPr>
          <p:cNvPr id="31" name="TextBox 30">
            <a:extLst>
              <a:ext uri="{FF2B5EF4-FFF2-40B4-BE49-F238E27FC236}">
                <a16:creationId xmlns:a16="http://schemas.microsoft.com/office/drawing/2014/main" id="{EBD63D4B-5FBA-49A6-A864-ECBE9C198036}"/>
              </a:ext>
            </a:extLst>
          </p:cNvPr>
          <p:cNvSpPr txBox="1"/>
          <p:nvPr/>
        </p:nvSpPr>
        <p:spPr>
          <a:xfrm>
            <a:off x="11406149" y="3378255"/>
            <a:ext cx="558472" cy="297454"/>
          </a:xfrm>
          <a:prstGeom prst="rect">
            <a:avLst/>
          </a:prstGeom>
          <a:noFill/>
        </p:spPr>
        <p:txBody>
          <a:bodyPr wrap="square" rtlCol="0">
            <a:spAutoFit/>
          </a:bodyPr>
          <a:lstStyle/>
          <a:p>
            <a:r>
              <a:rPr lang="en-US" sz="1333" dirty="0">
                <a:solidFill>
                  <a:srgbClr val="333333"/>
                </a:solidFill>
              </a:rPr>
              <a:t>+6</a:t>
            </a:r>
          </a:p>
        </p:txBody>
      </p:sp>
      <p:sp>
        <p:nvSpPr>
          <p:cNvPr id="32" name="TextBox 31">
            <a:extLst>
              <a:ext uri="{FF2B5EF4-FFF2-40B4-BE49-F238E27FC236}">
                <a16:creationId xmlns:a16="http://schemas.microsoft.com/office/drawing/2014/main" id="{3B786670-05D0-42CC-ACBE-68EB65B902E6}"/>
              </a:ext>
            </a:extLst>
          </p:cNvPr>
          <p:cNvSpPr txBox="1"/>
          <p:nvPr/>
        </p:nvSpPr>
        <p:spPr>
          <a:xfrm>
            <a:off x="11406149" y="3689760"/>
            <a:ext cx="558472" cy="297454"/>
          </a:xfrm>
          <a:prstGeom prst="rect">
            <a:avLst/>
          </a:prstGeom>
          <a:noFill/>
        </p:spPr>
        <p:txBody>
          <a:bodyPr wrap="square" rtlCol="0">
            <a:spAutoFit/>
          </a:bodyPr>
          <a:lstStyle/>
          <a:p>
            <a:r>
              <a:rPr lang="en-US" sz="1333" dirty="0">
                <a:solidFill>
                  <a:srgbClr val="333333"/>
                </a:solidFill>
              </a:rPr>
              <a:t>+5</a:t>
            </a:r>
          </a:p>
        </p:txBody>
      </p:sp>
      <p:sp>
        <p:nvSpPr>
          <p:cNvPr id="33" name="TextBox 32">
            <a:extLst>
              <a:ext uri="{FF2B5EF4-FFF2-40B4-BE49-F238E27FC236}">
                <a16:creationId xmlns:a16="http://schemas.microsoft.com/office/drawing/2014/main" id="{0AEFB44A-FBA0-4BCA-B319-BF7569FC9C38}"/>
              </a:ext>
            </a:extLst>
          </p:cNvPr>
          <p:cNvSpPr txBox="1"/>
          <p:nvPr/>
        </p:nvSpPr>
        <p:spPr>
          <a:xfrm>
            <a:off x="11406149" y="4082618"/>
            <a:ext cx="558472" cy="297454"/>
          </a:xfrm>
          <a:prstGeom prst="rect">
            <a:avLst/>
          </a:prstGeom>
          <a:noFill/>
        </p:spPr>
        <p:txBody>
          <a:bodyPr wrap="square" rtlCol="0">
            <a:spAutoFit/>
          </a:bodyPr>
          <a:lstStyle/>
          <a:p>
            <a:r>
              <a:rPr lang="en-US" sz="1333" dirty="0">
                <a:solidFill>
                  <a:srgbClr val="333333"/>
                </a:solidFill>
              </a:rPr>
              <a:t>+5</a:t>
            </a:r>
          </a:p>
        </p:txBody>
      </p:sp>
      <p:sp>
        <p:nvSpPr>
          <p:cNvPr id="34" name="TextBox 33">
            <a:extLst>
              <a:ext uri="{FF2B5EF4-FFF2-40B4-BE49-F238E27FC236}">
                <a16:creationId xmlns:a16="http://schemas.microsoft.com/office/drawing/2014/main" id="{DED36BE9-1A81-461A-8113-969C1E970BD3}"/>
              </a:ext>
            </a:extLst>
          </p:cNvPr>
          <p:cNvSpPr txBox="1"/>
          <p:nvPr/>
        </p:nvSpPr>
        <p:spPr>
          <a:xfrm>
            <a:off x="11406149" y="4431431"/>
            <a:ext cx="558472" cy="297454"/>
          </a:xfrm>
          <a:prstGeom prst="rect">
            <a:avLst/>
          </a:prstGeom>
          <a:noFill/>
        </p:spPr>
        <p:txBody>
          <a:bodyPr wrap="square" rtlCol="0">
            <a:spAutoFit/>
          </a:bodyPr>
          <a:lstStyle/>
          <a:p>
            <a:r>
              <a:rPr lang="en-US" sz="1333" dirty="0">
                <a:solidFill>
                  <a:srgbClr val="00B050"/>
                </a:solidFill>
              </a:rPr>
              <a:t>+9</a:t>
            </a:r>
          </a:p>
        </p:txBody>
      </p:sp>
      <p:sp>
        <p:nvSpPr>
          <p:cNvPr id="35" name="TextBox 34">
            <a:extLst>
              <a:ext uri="{FF2B5EF4-FFF2-40B4-BE49-F238E27FC236}">
                <a16:creationId xmlns:a16="http://schemas.microsoft.com/office/drawing/2014/main" id="{2C516B26-BE5F-419D-B760-C01DE77B2F61}"/>
              </a:ext>
            </a:extLst>
          </p:cNvPr>
          <p:cNvSpPr txBox="1"/>
          <p:nvPr/>
        </p:nvSpPr>
        <p:spPr>
          <a:xfrm>
            <a:off x="11406149" y="4791087"/>
            <a:ext cx="558472" cy="297454"/>
          </a:xfrm>
          <a:prstGeom prst="rect">
            <a:avLst/>
          </a:prstGeom>
          <a:noFill/>
        </p:spPr>
        <p:txBody>
          <a:bodyPr wrap="square" rtlCol="0">
            <a:spAutoFit/>
          </a:bodyPr>
          <a:lstStyle/>
          <a:p>
            <a:r>
              <a:rPr lang="en-US" sz="1333" dirty="0">
                <a:solidFill>
                  <a:srgbClr val="00B050"/>
                </a:solidFill>
              </a:rPr>
              <a:t>+8</a:t>
            </a:r>
          </a:p>
        </p:txBody>
      </p:sp>
      <p:sp>
        <p:nvSpPr>
          <p:cNvPr id="37" name="TextBox 36">
            <a:extLst>
              <a:ext uri="{FF2B5EF4-FFF2-40B4-BE49-F238E27FC236}">
                <a16:creationId xmlns:a16="http://schemas.microsoft.com/office/drawing/2014/main" id="{95D58AD1-56F7-44E5-812D-0401EA568F02}"/>
              </a:ext>
            </a:extLst>
          </p:cNvPr>
          <p:cNvSpPr txBox="1"/>
          <p:nvPr/>
        </p:nvSpPr>
        <p:spPr>
          <a:xfrm>
            <a:off x="11290666" y="5156062"/>
            <a:ext cx="673956" cy="297454"/>
          </a:xfrm>
          <a:prstGeom prst="rect">
            <a:avLst/>
          </a:prstGeom>
          <a:noFill/>
        </p:spPr>
        <p:txBody>
          <a:bodyPr wrap="square" rtlCol="0">
            <a:spAutoFit/>
          </a:bodyPr>
          <a:lstStyle/>
          <a:p>
            <a:r>
              <a:rPr lang="en-US" sz="1333" dirty="0">
                <a:solidFill>
                  <a:srgbClr val="00B050"/>
                </a:solidFill>
              </a:rPr>
              <a:t>+11</a:t>
            </a:r>
          </a:p>
        </p:txBody>
      </p:sp>
      <p:sp>
        <p:nvSpPr>
          <p:cNvPr id="38" name="Rectangle 37">
            <a:extLst>
              <a:ext uri="{FF2B5EF4-FFF2-40B4-BE49-F238E27FC236}">
                <a16:creationId xmlns:a16="http://schemas.microsoft.com/office/drawing/2014/main" id="{6E7C4AB5-221B-415E-B6D4-60126C317A2A}"/>
              </a:ext>
            </a:extLst>
          </p:cNvPr>
          <p:cNvSpPr/>
          <p:nvPr/>
        </p:nvSpPr>
        <p:spPr>
          <a:xfrm>
            <a:off x="11347356" y="1661529"/>
            <a:ext cx="660757" cy="223716"/>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ct val="80000"/>
              </a:lnSpc>
            </a:pPr>
            <a:r>
              <a:rPr lang="en-US" sz="1067" dirty="0">
                <a:latin typeface="+mj-lt"/>
              </a:rPr>
              <a:t>Change</a:t>
            </a:r>
          </a:p>
        </p:txBody>
      </p:sp>
    </p:spTree>
    <p:extLst>
      <p:ext uri="{BB962C8B-B14F-4D97-AF65-F5344CB8AC3E}">
        <p14:creationId xmlns:p14="http://schemas.microsoft.com/office/powerpoint/2010/main" val="4024142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SLICKSLIDES" val="6.1"/>
  <p:tag name="VERSIONID" val="110"/>
</p:tagLst>
</file>

<file path=ppt/tags/tag10.xml><?xml version="1.0" encoding="utf-8"?>
<p:tagLst xmlns:a="http://schemas.openxmlformats.org/drawingml/2006/main" xmlns:r="http://schemas.openxmlformats.org/officeDocument/2006/relationships" xmlns:p="http://schemas.openxmlformats.org/presentationml/2006/main">
  <p:tag name="LOGO" val="CORPORATE_FOOTER"/>
  <p:tag name="LOGO_POSITION" val="FOOTER"/>
  <p:tag name="LOGO_ORDER" val="1"/>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ZS7eIsUwRMK2XJ_8g3WW9A"/>
</p:tagLst>
</file>

<file path=ppt/tags/tag13.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_KtHs_NT06zvFeximgwcg"/>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W7bysVP2Sp.j6V6M.pkiyg"/>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x94AS6nWSKio9Loue.YdXQ"/>
</p:tagLst>
</file>

<file path=ppt/tags/tag2.xml><?xml version="1.0" encoding="utf-8"?>
<p:tagLst xmlns:a="http://schemas.openxmlformats.org/drawingml/2006/main" xmlns:r="http://schemas.openxmlformats.org/officeDocument/2006/relationships" xmlns:p="http://schemas.openxmlformats.org/presentationml/2006/main">
  <p:tag name="LOGO" val="CORPORATE_FOOTER"/>
  <p:tag name="LOGO_POSITION" val="FOOTER"/>
  <p:tag name="LOGO_ORDER" val="1"/>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gx4Nf3nGQAapDVpc8fPOqA"/>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fC9pKITxQkCPjNr2V_jB9Q"/>
</p:tagLst>
</file>

<file path=ppt/tags/tag24.xml><?xml version="1.0" encoding="utf-8"?>
<p:tagLst xmlns:a="http://schemas.openxmlformats.org/drawingml/2006/main" xmlns:r="http://schemas.openxmlformats.org/officeDocument/2006/relationships" xmlns:p="http://schemas.openxmlformats.org/presentationml/2006/main">
  <p:tag name="WIDTH" val="693.1652"/>
  <p:tag name="HEIGHT" val="19.36228"/>
  <p:tag name="TOP" val="442.9565"/>
  <p:tag name="LEFT" val="15.4348"/>
</p:tagLst>
</file>

<file path=ppt/tags/tag3.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4.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5.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6.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7.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8.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9.xml><?xml version="1.0" encoding="utf-8"?>
<p:tagLst xmlns:a="http://schemas.openxmlformats.org/drawingml/2006/main" xmlns:r="http://schemas.openxmlformats.org/officeDocument/2006/relationships" xmlns:p="http://schemas.openxmlformats.org/presentationml/2006/main">
  <p:tag name="LOGO" val="CORPORATE_FOOTER"/>
  <p:tag name="LOGO_POSITION" val="FOOTER"/>
  <p:tag name="LOGO_ORDER" val="1"/>
</p:tagLst>
</file>

<file path=ppt/theme/theme1.xml><?xml version="1.0" encoding="utf-8"?>
<a:theme xmlns:a="http://schemas.openxmlformats.org/drawingml/2006/main" name="Kantar template master">
  <a:themeElements>
    <a:clrScheme name="Kantar colours">
      <a:dk1>
        <a:srgbClr val="717171"/>
      </a:dk1>
      <a:lt1>
        <a:srgbClr val="FFFFFF"/>
      </a:lt1>
      <a:dk2>
        <a:srgbClr val="1DB3E8"/>
      </a:dk2>
      <a:lt2>
        <a:srgbClr val="96C11D"/>
      </a:lt2>
      <a:accent1>
        <a:srgbClr val="BD9B08"/>
      </a:accent1>
      <a:accent2>
        <a:srgbClr val="E60D7F"/>
      </a:accent2>
      <a:accent3>
        <a:srgbClr val="A84E97"/>
      </a:accent3>
      <a:accent4>
        <a:srgbClr val="0EADC3"/>
      </a:accent4>
      <a:accent5>
        <a:srgbClr val="F29107"/>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rgbClr val="71717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extLst>
    <a:ext uri="{05A4C25C-085E-4340-85A3-A5531E510DB2}">
      <thm15:themeFamily xmlns:thm15="http://schemas.microsoft.com/office/thememl/2012/main" name="Kantar masterbrand PowerPoint template 16x9 - for presentations and pitches.potx" id="{158BF6BD-7EC3-4C54-AEB2-42031FE3993D}" vid="{2621EB34-35B9-42E0-9CFD-9201890190FD}"/>
    </a:ext>
  </a:extLst>
</a:theme>
</file>

<file path=ppt/theme/theme2.xml><?xml version="1.0" encoding="utf-8"?>
<a:theme xmlns:a="http://schemas.openxmlformats.org/drawingml/2006/main" name="Content slides - no sub heading">
  <a:themeElements>
    <a:clrScheme name="Kantar colours">
      <a:dk1>
        <a:srgbClr val="717171"/>
      </a:dk1>
      <a:lt1>
        <a:srgbClr val="FFFFFF"/>
      </a:lt1>
      <a:dk2>
        <a:srgbClr val="1DB3E8"/>
      </a:dk2>
      <a:lt2>
        <a:srgbClr val="96C11D"/>
      </a:lt2>
      <a:accent1>
        <a:srgbClr val="BD9B08"/>
      </a:accent1>
      <a:accent2>
        <a:srgbClr val="E60D7F"/>
      </a:accent2>
      <a:accent3>
        <a:srgbClr val="A84E97"/>
      </a:accent3>
      <a:accent4>
        <a:srgbClr val="0EADC3"/>
      </a:accent4>
      <a:accent5>
        <a:srgbClr val="F29107"/>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chemeClr val="tx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extLst>
    <a:ext uri="{05A4C25C-085E-4340-85A3-A5531E510DB2}">
      <thm15:themeFamily xmlns:thm15="http://schemas.microsoft.com/office/thememl/2012/main" name="Kantar masterbrand PowerPoint template 16x9 - for presentations and pitches.potx" id="{158BF6BD-7EC3-4C54-AEB2-42031FE3993D}" vid="{8F7CFE83-4888-48F1-9D51-AD49E87A900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TNS Master Colours">
    <a:dk1>
      <a:sysClr val="windowText" lastClr="000000"/>
    </a:dk1>
    <a:lt1>
      <a:sysClr val="window" lastClr="FFFFFF"/>
    </a:lt1>
    <a:dk2>
      <a:srgbClr val="3B0541"/>
    </a:dk2>
    <a:lt2>
      <a:srgbClr val="7A2280"/>
    </a:lt2>
    <a:accent1>
      <a:srgbClr val="F7911E"/>
    </a:accent1>
    <a:accent2>
      <a:srgbClr val="EF5205"/>
    </a:accent2>
    <a:accent3>
      <a:srgbClr val="C50017"/>
    </a:accent3>
    <a:accent4>
      <a:srgbClr val="3EB1CC"/>
    </a:accent4>
    <a:accent5>
      <a:srgbClr val="4655A5"/>
    </a:accent5>
    <a:accent6>
      <a:srgbClr val="131C6B"/>
    </a:accent6>
    <a:hlink>
      <a:srgbClr val="4F6128"/>
    </a:hlink>
    <a:folHlink>
      <a:srgbClr val="4F6128"/>
    </a:folHlink>
  </a:clrScheme>
  <a:fontScheme name="TNS Master Font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TNS Master Colours">
    <a:dk1>
      <a:sysClr val="windowText" lastClr="000000"/>
    </a:dk1>
    <a:lt1>
      <a:sysClr val="window" lastClr="FFFFFF"/>
    </a:lt1>
    <a:dk2>
      <a:srgbClr val="3B0541"/>
    </a:dk2>
    <a:lt2>
      <a:srgbClr val="7A2280"/>
    </a:lt2>
    <a:accent1>
      <a:srgbClr val="F7911E"/>
    </a:accent1>
    <a:accent2>
      <a:srgbClr val="EF5205"/>
    </a:accent2>
    <a:accent3>
      <a:srgbClr val="C50017"/>
    </a:accent3>
    <a:accent4>
      <a:srgbClr val="3EB1CC"/>
    </a:accent4>
    <a:accent5>
      <a:srgbClr val="4655A5"/>
    </a:accent5>
    <a:accent6>
      <a:srgbClr val="131C6B"/>
    </a:accent6>
    <a:hlink>
      <a:srgbClr val="4F6128"/>
    </a:hlink>
    <a:folHlink>
      <a:srgbClr val="4F6128"/>
    </a:folHlink>
  </a:clrScheme>
  <a:fontScheme name="TNS Master Font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TNS Master Colours">
    <a:dk1>
      <a:sysClr val="windowText" lastClr="000000"/>
    </a:dk1>
    <a:lt1>
      <a:sysClr val="window" lastClr="FFFFFF"/>
    </a:lt1>
    <a:dk2>
      <a:srgbClr val="3B0541"/>
    </a:dk2>
    <a:lt2>
      <a:srgbClr val="7A2280"/>
    </a:lt2>
    <a:accent1>
      <a:srgbClr val="F7911E"/>
    </a:accent1>
    <a:accent2>
      <a:srgbClr val="EF5205"/>
    </a:accent2>
    <a:accent3>
      <a:srgbClr val="C50017"/>
    </a:accent3>
    <a:accent4>
      <a:srgbClr val="3EB1CC"/>
    </a:accent4>
    <a:accent5>
      <a:srgbClr val="4655A5"/>
    </a:accent5>
    <a:accent6>
      <a:srgbClr val="131C6B"/>
    </a:accent6>
    <a:hlink>
      <a:srgbClr val="4F6128"/>
    </a:hlink>
    <a:folHlink>
      <a:srgbClr val="4F6128"/>
    </a:folHlink>
  </a:clrScheme>
  <a:fontScheme name="TNS Master Font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TNS Master Colours">
    <a:dk1>
      <a:sysClr val="windowText" lastClr="000000"/>
    </a:dk1>
    <a:lt1>
      <a:sysClr val="window" lastClr="FFFFFF"/>
    </a:lt1>
    <a:dk2>
      <a:srgbClr val="3B0541"/>
    </a:dk2>
    <a:lt2>
      <a:srgbClr val="7A2280"/>
    </a:lt2>
    <a:accent1>
      <a:srgbClr val="F7911E"/>
    </a:accent1>
    <a:accent2>
      <a:srgbClr val="EF5205"/>
    </a:accent2>
    <a:accent3>
      <a:srgbClr val="C50017"/>
    </a:accent3>
    <a:accent4>
      <a:srgbClr val="3EB1CC"/>
    </a:accent4>
    <a:accent5>
      <a:srgbClr val="4655A5"/>
    </a:accent5>
    <a:accent6>
      <a:srgbClr val="131C6B"/>
    </a:accent6>
    <a:hlink>
      <a:srgbClr val="4F6128"/>
    </a:hlink>
    <a:folHlink>
      <a:srgbClr val="4F6128"/>
    </a:folHlink>
  </a:clrScheme>
  <a:fontScheme name="TNS Master Font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81278C9160AD2408B590194F15DBC22" ma:contentTypeVersion="2" ma:contentTypeDescription="Create a new document." ma:contentTypeScope="" ma:versionID="d2ccef407a63d5a89172cf9de4ba5ae8">
  <xsd:schema xmlns:xsd="http://www.w3.org/2001/XMLSchema" xmlns:xs="http://www.w3.org/2001/XMLSchema" xmlns:p="http://schemas.microsoft.com/office/2006/metadata/properties" xmlns:ns2="349d2e48-d219-423f-a60f-a81395996a24" targetNamespace="http://schemas.microsoft.com/office/2006/metadata/properties" ma:root="true" ma:fieldsID="239a064504d388639a86cd6a9b4bf3b5" ns2:_="">
    <xsd:import namespace="349d2e48-d219-423f-a60f-a81395996a24"/>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9d2e48-d219-423f-a60f-a81395996a2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2193883-9DEF-4394-A746-8B0504B231C0}">
  <ds:schemaRefs>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349d2e48-d219-423f-a60f-a81395996a24"/>
    <ds:schemaRef ds:uri="http://www.w3.org/XML/1998/namespace"/>
  </ds:schemaRefs>
</ds:datastoreItem>
</file>

<file path=customXml/itemProps2.xml><?xml version="1.0" encoding="utf-8"?>
<ds:datastoreItem xmlns:ds="http://schemas.openxmlformats.org/officeDocument/2006/customXml" ds:itemID="{BC375B81-FBF5-4924-A5E0-F0376D8E7D52}">
  <ds:schemaRefs>
    <ds:schemaRef ds:uri="http://schemas.microsoft.com/sharepoint/v3/contenttype/forms"/>
  </ds:schemaRefs>
</ds:datastoreItem>
</file>

<file path=customXml/itemProps3.xml><?xml version="1.0" encoding="utf-8"?>
<ds:datastoreItem xmlns:ds="http://schemas.openxmlformats.org/officeDocument/2006/customXml" ds:itemID="{0EB2A0A2-86FA-4358-9B12-73259D4511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9d2e48-d219-423f-a60f-a81395996a2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Kantar masterbrand PowerPoint template 16x9 - for presentations and pitches</Template>
  <TotalTime>593</TotalTime>
  <Words>1601</Words>
  <Application>Microsoft Office PowerPoint</Application>
  <PresentationFormat>Widescreen</PresentationFormat>
  <Paragraphs>301</Paragraphs>
  <Slides>16</Slides>
  <Notes>2</Notes>
  <HiddenSlides>2</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16</vt:i4>
      </vt:variant>
    </vt:vector>
  </HeadingPairs>
  <TitlesOfParts>
    <vt:vector size="23" baseType="lpstr">
      <vt:lpstr>Arial</vt:lpstr>
      <vt:lpstr>Calibri</vt:lpstr>
      <vt:lpstr>Verdana</vt:lpstr>
      <vt:lpstr>Wingdings</vt:lpstr>
      <vt:lpstr>Kantar template master</vt:lpstr>
      <vt:lpstr>Content slides - no sub heading</vt:lpstr>
      <vt:lpstr>think-cell Slide</vt:lpstr>
      <vt:lpstr>Kantar Report 2018  UBF Annual Survey to Track the Level of Trust in Banking Sector in UAE  Prepared by:</vt:lpstr>
      <vt:lpstr>Objective of the Research  Measuring customer trust in banking sector</vt:lpstr>
      <vt:lpstr>PowerPoint Presentation</vt:lpstr>
      <vt:lpstr>Impression about Banking sector continues to improve.</vt:lpstr>
      <vt:lpstr>The stagnant Trust Index in Banking sector has started to improve in 2018</vt:lpstr>
      <vt:lpstr>Benchmarking Trust Index with Other Countries</vt:lpstr>
      <vt:lpstr>PowerPoint Presentation</vt:lpstr>
      <vt:lpstr>Perception about UAE banking industry improved in 2018</vt:lpstr>
      <vt:lpstr>Overall perception of the banks has improved considerably in 2018, across all parameters. Specific areas such as Excellent customer service, Contribution to economy and Range of products and services offered have seen a significant increase in 2018</vt:lpstr>
      <vt:lpstr>PowerPoint Presentation</vt:lpstr>
      <vt:lpstr>Banks are generally doing a great job in meeting the expectations of their customers</vt:lpstr>
      <vt:lpstr>Customers expressed high satisfaction with the performances of ATMs, Online, Branch and Mobile channels provided by the UAE banks</vt:lpstr>
      <vt:lpstr>Banking customers are highly satisfied with the banks’ ability to provide Convenience, primarily on having one-point contact/department for a task and also being a one-stop solution for customers financial needs.</vt:lpstr>
      <vt:lpstr>PowerPoint Presentation</vt:lpstr>
      <vt:lpstr>Key Findings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Kantar Report 2018  UBF Annual Survey to Track the Level of Trust in Banking Sector in UAE  Prepared by: March 2019</dc:title>
  <dc:subject/>
  <dc:creator>Hashem, Imtiaz (KTDAI)</dc:creator>
  <cp:keywords/>
  <dc:description/>
  <cp:lastModifiedBy>Soha</cp:lastModifiedBy>
  <cp:revision>27</cp:revision>
  <cp:lastPrinted>2017-03-24T13:40:26Z</cp:lastPrinted>
  <dcterms:created xsi:type="dcterms:W3CDTF">2019-03-24T07:00:12Z</dcterms:created>
  <dcterms:modified xsi:type="dcterms:W3CDTF">2019-09-08T12:33:39Z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0x010100681278C9160AD2408B590194F15DBC22</vt:lpwstr>
  </property>
</Properties>
</file>